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305" r:id="rId16"/>
    <p:sldId id="259" r:id="rId17"/>
    <p:sldId id="260" r:id="rId18"/>
    <p:sldId id="261" r:id="rId19"/>
    <p:sldId id="262" r:id="rId20"/>
    <p:sldId id="263" r:id="rId21"/>
    <p:sldId id="264" r:id="rId22"/>
    <p:sldId id="306" r:id="rId23"/>
    <p:sldId id="307" r:id="rId24"/>
    <p:sldId id="266" r:id="rId25"/>
    <p:sldId id="270" r:id="rId26"/>
    <p:sldId id="308" r:id="rId27"/>
    <p:sldId id="309" r:id="rId28"/>
    <p:sldId id="310" r:id="rId29"/>
    <p:sldId id="357" r:id="rId30"/>
    <p:sldId id="356" r:id="rId31"/>
    <p:sldId id="358" r:id="rId32"/>
    <p:sldId id="359" r:id="rId33"/>
    <p:sldId id="276" r:id="rId34"/>
    <p:sldId id="283" r:id="rId35"/>
    <p:sldId id="304" r:id="rId36"/>
  </p:sldIdLst>
  <p:sldSz cx="12195175" cy="6858000"/>
  <p:notesSz cx="6858000" cy="9144000"/>
  <p:embeddedFontLst>
    <p:embeddedFont>
      <p:font typeface="微软雅黑" panose="020B0503020204020204" charset="-122"/>
      <p:regular r:id="rId40"/>
    </p:embeddedFont>
    <p:embeddedFont>
      <p:font typeface="等线" panose="02010600030101010101" charset="-122"/>
      <p:regular r:id="rId41"/>
    </p:embeddedFont>
  </p:embeddedFontLst>
  <p:custDataLst>
    <p:tags r:id="rId42"/>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tags" Target="tags/tag49.xml"/><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3" Type="http://schemas.openxmlformats.org/officeDocument/2006/relationships/slideLayout" Target="../slideLayouts/slideLayout1.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4.png"/><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9" Type="http://schemas.openxmlformats.org/officeDocument/2006/relationships/slideLayout" Target="../slideLayouts/slideLayout2.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0" y="-5462"/>
            <a:ext cx="12239683" cy="4946630"/>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3" name="标题 1"/>
          <p:cNvSpPr txBox="1"/>
          <p:nvPr/>
        </p:nvSpPr>
        <p:spPr>
          <a:xfrm>
            <a:off x="0" y="4941168"/>
            <a:ext cx="12239683" cy="152400"/>
          </a:xfrm>
          <a:prstGeom prst="rect">
            <a:avLst/>
          </a:prstGeom>
          <a:solidFill>
            <a:srgbClr val="1C2747">
              <a:alpha val="100000"/>
            </a:srgbClr>
          </a:solidFill>
          <a:ln w="25400" cap="sq">
            <a:noFill/>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353392" y="2303179"/>
            <a:ext cx="1312104" cy="651505"/>
          </a:xfrm>
          <a:prstGeom prst="triangle">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5" name="标题 1"/>
          <p:cNvSpPr txBox="1"/>
          <p:nvPr/>
        </p:nvSpPr>
        <p:spPr>
          <a:xfrm rot="2707801">
            <a:off x="837846" y="2739675"/>
            <a:ext cx="332442" cy="332442"/>
          </a:xfrm>
          <a:prstGeom prst="rect">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6" name="标题 1"/>
          <p:cNvSpPr txBox="1"/>
          <p:nvPr/>
        </p:nvSpPr>
        <p:spPr>
          <a:xfrm rot="2707801">
            <a:off x="804519" y="2463774"/>
            <a:ext cx="171526" cy="171526"/>
          </a:xfrm>
          <a:prstGeom prst="rect">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7" name="标题 1"/>
          <p:cNvSpPr txBox="1"/>
          <p:nvPr/>
        </p:nvSpPr>
        <p:spPr>
          <a:xfrm>
            <a:off x="3145259" y="1671216"/>
            <a:ext cx="5513932" cy="535775"/>
          </a:xfrm>
          <a:prstGeom prst="rect">
            <a:avLst/>
          </a:prstGeom>
          <a:noFill/>
          <a:ln>
            <a:noFill/>
          </a:ln>
        </p:spPr>
        <p:txBody>
          <a:bodyPr vert="horz" wrap="square" lIns="91440" tIns="45720" rIns="91440" bIns="45720" rtlCol="0" anchor="ctr"/>
          <a:lstStyle/>
          <a:p>
            <a:pPr algn="ctr">
              <a:buClrTx/>
              <a:buSzTx/>
              <a:buFontTx/>
            </a:pPr>
            <a:r>
              <a:rPr kumimoji="1" lang="en-US" altLang="zh-CN" sz="4300">
                <a:ln w="12700">
                  <a:noFill/>
                </a:ln>
                <a:solidFill>
                  <a:schemeClr val="accent1">
                    <a:lumMod val="60000"/>
                    <a:lumOff val="40000"/>
                  </a:schemeClr>
                </a:solidFill>
                <a:latin typeface="OPPOSans R"/>
                <a:ea typeface="OPPOSans R"/>
                <a:cs typeface="OPPOSans R"/>
                <a:sym typeface="+mn-ea"/>
              </a:rPr>
              <a:t>MapCoder</a:t>
            </a:r>
            <a:r>
              <a:rPr kumimoji="1" lang="zh-CN" altLang="en-US" sz="4300">
                <a:ln w="12700">
                  <a:noFill/>
                </a:ln>
                <a:solidFill>
                  <a:schemeClr val="accent1">
                    <a:lumMod val="60000"/>
                    <a:lumOff val="40000"/>
                  </a:schemeClr>
                </a:solidFill>
                <a:latin typeface="OPPOSans R"/>
                <a:ea typeface="宋体" panose="02010600030101010101" pitchFamily="2" charset="-122"/>
                <a:cs typeface="OPPOSans R"/>
                <a:sym typeface="+mn-ea"/>
              </a:rPr>
              <a:t>：</a:t>
            </a:r>
            <a:endParaRPr kumimoji="1" lang="zh-CN" altLang="en-US" sz="4300">
              <a:ln w="12700">
                <a:noFill/>
              </a:ln>
              <a:solidFill>
                <a:schemeClr val="accent1">
                  <a:lumMod val="60000"/>
                  <a:lumOff val="40000"/>
                </a:schemeClr>
              </a:solidFill>
              <a:latin typeface="OPPOSans R"/>
              <a:ea typeface="宋体" panose="02010600030101010101" pitchFamily="2" charset="-122"/>
              <a:cs typeface="OPPOSans R"/>
              <a:sym typeface="+mn-ea"/>
            </a:endParaRPr>
          </a:p>
        </p:txBody>
      </p:sp>
      <p:sp>
        <p:nvSpPr>
          <p:cNvPr id="8" name="标题 1"/>
          <p:cNvSpPr txBox="1"/>
          <p:nvPr/>
        </p:nvSpPr>
        <p:spPr>
          <a:xfrm>
            <a:off x="1176883" y="2208023"/>
            <a:ext cx="9893300" cy="1938020"/>
          </a:xfrm>
          <a:prstGeom prst="rect">
            <a:avLst/>
          </a:prstGeom>
          <a:noFill/>
          <a:ln>
            <a:noFill/>
          </a:ln>
        </p:spPr>
        <p:txBody>
          <a:bodyPr vert="horz" wrap="square" lIns="91440" tIns="45720" rIns="91440" bIns="45720" rtlCol="0" anchor="t">
            <a:spAutoFit/>
          </a:bodyPr>
          <a:lstStyle/>
          <a:p>
            <a:pPr algn="ctr">
              <a:buClrTx/>
              <a:buSzTx/>
              <a:buFontTx/>
            </a:pPr>
            <a:r>
              <a:rPr kumimoji="1" lang="en-US" altLang="zh-CN" sz="4000">
                <a:ln w="12700">
                  <a:noFill/>
                </a:ln>
                <a:solidFill>
                  <a:schemeClr val="accent1">
                    <a:lumMod val="60000"/>
                    <a:lumOff val="40000"/>
                  </a:schemeClr>
                </a:solidFill>
                <a:latin typeface="OPPOSans R"/>
                <a:ea typeface="OPPOSans R"/>
                <a:cs typeface="OPPOSans R"/>
                <a:sym typeface="+mn-ea"/>
              </a:rPr>
              <a:t>Multi-Agent Code Generation for Competitive Problem Solving</a:t>
            </a:r>
            <a:endParaRPr kumimoji="1" lang="en-US" altLang="zh-CN" sz="4000">
              <a:ln w="12700">
                <a:noFill/>
              </a:ln>
              <a:solidFill>
                <a:schemeClr val="accent1">
                  <a:lumMod val="60000"/>
                  <a:lumOff val="40000"/>
                </a:schemeClr>
              </a:solidFill>
              <a:latin typeface="OPPOSans R"/>
              <a:ea typeface="OPPOSans R"/>
              <a:cs typeface="OPPOSans R"/>
            </a:endParaRPr>
          </a:p>
          <a:p>
            <a:pPr algn="ctr"/>
            <a:endParaRPr kumimoji="1" lang="zh-CN" altLang="en-US" sz="4000"/>
          </a:p>
        </p:txBody>
      </p:sp>
      <p:sp>
        <p:nvSpPr>
          <p:cNvPr id="9" name="标题 1"/>
          <p:cNvSpPr txBox="1"/>
          <p:nvPr/>
        </p:nvSpPr>
        <p:spPr>
          <a:xfrm>
            <a:off x="4297389" y="3866259"/>
            <a:ext cx="3456382" cy="373132"/>
          </a:xfrm>
          <a:prstGeom prst="roundRect">
            <a:avLst>
              <a:gd name="adj" fmla="val 50000"/>
            </a:avLst>
          </a:prstGeom>
          <a:solidFill>
            <a:schemeClr val="bg1">
              <a:lumMod val="85000"/>
            </a:schemeClr>
          </a:solidFill>
          <a:ln w="57150" cap="sq">
            <a:solidFill>
              <a:schemeClr val="accent1">
                <a:lumMod val="60000"/>
                <a:lumOff val="40000"/>
              </a:schemeClr>
            </a:solidFill>
          </a:ln>
          <a:effectLst/>
        </p:spPr>
        <p:txBody>
          <a:bodyPr vert="horz" wrap="square" lIns="91440" tIns="45720" rIns="91440" bIns="45720" rtlCol="0" anchor="ctr"/>
          <a:lstStyle/>
          <a:p>
            <a:pPr algn="ctr"/>
            <a:endParaRPr kumimoji="1" lang="zh-CN" altLang="en-US"/>
          </a:p>
        </p:txBody>
      </p:sp>
      <p:grpSp>
        <p:nvGrpSpPr>
          <p:cNvPr id="11" name="组合 10"/>
          <p:cNvGrpSpPr/>
          <p:nvPr/>
        </p:nvGrpSpPr>
        <p:grpSpPr>
          <a:xfrm>
            <a:off x="4139699" y="3740545"/>
            <a:ext cx="624559" cy="624559"/>
            <a:chOff x="4139699" y="3740545"/>
            <a:chExt cx="624559" cy="624559"/>
          </a:xfrm>
        </p:grpSpPr>
        <p:sp>
          <p:nvSpPr>
            <p:cNvPr id="12" name="标题 1"/>
            <p:cNvSpPr txBox="1"/>
            <p:nvPr/>
          </p:nvSpPr>
          <p:spPr>
            <a:xfrm>
              <a:off x="4139699" y="3740545"/>
              <a:ext cx="624559" cy="624559"/>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13" name="标题 1"/>
            <p:cNvSpPr txBox="1"/>
            <p:nvPr/>
          </p:nvSpPr>
          <p:spPr>
            <a:xfrm>
              <a:off x="4220576" y="3821422"/>
              <a:ext cx="462806" cy="462806"/>
            </a:xfrm>
            <a:prstGeom prst="ellipse">
              <a:avLst/>
            </a:prstGeom>
            <a:gradFill>
              <a:gsLst>
                <a:gs pos="0">
                  <a:srgbClr val="FCD860">
                    <a:alpha val="100000"/>
                  </a:srgbClr>
                </a:gs>
                <a:gs pos="34200">
                  <a:srgbClr val="E6D38F">
                    <a:alpha val="100000"/>
                  </a:srgbClr>
                </a:gs>
                <a:gs pos="62000">
                  <a:srgbClr val="C69135">
                    <a:alpha val="100000"/>
                  </a:srgbClr>
                </a:gs>
                <a:gs pos="100000">
                  <a:srgbClr val="F1DF97">
                    <a:alpha val="100000"/>
                  </a:srgbClr>
                </a:gs>
              </a:gsLst>
              <a:lin ang="12000000" scaled="0"/>
            </a:gradFill>
            <a:ln w="19050" cap="sq">
              <a:gradFill>
                <a:gsLst>
                  <a:gs pos="0">
                    <a:srgbClr val="EEEEEE">
                      <a:alpha val="100000"/>
                    </a:srgbClr>
                  </a:gs>
                  <a:gs pos="100000">
                    <a:schemeClr val="accent1">
                      <a:lumMod val="5000"/>
                      <a:lumOff val="95000"/>
                    </a:schemeClr>
                  </a:gs>
                </a:gsLst>
                <a:lin ang="2700000" scaled="0"/>
              </a:gradFill>
            </a:ln>
          </p:spPr>
          <p:txBody>
            <a:bodyPr vert="horz" wrap="square" lIns="91440" tIns="45720" rIns="91440" bIns="45720" rtlCol="0" anchor="ctr"/>
            <a:lstStyle/>
            <a:p>
              <a:pPr algn="ctr"/>
              <a:endParaRPr kumimoji="1" lang="zh-CN" altLang="en-US"/>
            </a:p>
          </p:txBody>
        </p:sp>
        <p:sp>
          <p:nvSpPr>
            <p:cNvPr id="14" name="标题 1"/>
            <p:cNvSpPr txBox="1"/>
            <p:nvPr/>
          </p:nvSpPr>
          <p:spPr>
            <a:xfrm>
              <a:off x="4220576" y="3821422"/>
              <a:ext cx="462806" cy="462806"/>
            </a:xfrm>
            <a:prstGeom prst="ellipse">
              <a:avLst/>
            </a:prstGeom>
            <a:solidFill>
              <a:schemeClr val="bg1">
                <a:lumMod val="85000"/>
              </a:schemeClr>
            </a:solidFill>
            <a:ln w="25400" cap="sq">
              <a:solidFill>
                <a:schemeClr val="accent1">
                  <a:lumMod val="60000"/>
                  <a:lumOff val="40000"/>
                </a:schemeClr>
              </a:solidFill>
            </a:ln>
            <a:effectLst/>
          </p:spPr>
          <p:txBody>
            <a:bodyPr vert="horz" wrap="square" lIns="91440" tIns="45720" rIns="91440" bIns="45720" rtlCol="0" anchor="ctr"/>
            <a:lstStyle/>
            <a:p>
              <a:pPr algn="ctr"/>
              <a:endParaRPr kumimoji="1" lang="zh-CN" altLang="en-US"/>
            </a:p>
          </p:txBody>
        </p:sp>
      </p:grpSp>
      <p:grpSp>
        <p:nvGrpSpPr>
          <p:cNvPr id="15" name="组合 14"/>
          <p:cNvGrpSpPr/>
          <p:nvPr/>
        </p:nvGrpSpPr>
        <p:grpSpPr>
          <a:xfrm>
            <a:off x="2742183" y="5458181"/>
            <a:ext cx="715716" cy="719823"/>
            <a:chOff x="2742183" y="5458181"/>
            <a:chExt cx="715716" cy="719823"/>
          </a:xfrm>
        </p:grpSpPr>
        <p:sp>
          <p:nvSpPr>
            <p:cNvPr id="16" name="标题 1"/>
            <p:cNvSpPr txBox="1"/>
            <p:nvPr/>
          </p:nvSpPr>
          <p:spPr>
            <a:xfrm>
              <a:off x="2742183" y="5458181"/>
              <a:ext cx="715716" cy="719823"/>
            </a:xfrm>
            <a:prstGeom prst="ellipse">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2921113" y="5806252"/>
              <a:ext cx="357856" cy="207410"/>
            </a:xfrm>
            <a:custGeom>
              <a:avLst/>
              <a:gdLst>
                <a:gd name="T0" fmla="*/ 103 w 103"/>
                <a:gd name="T1" fmla="*/ 33 h 60"/>
                <a:gd name="T2" fmla="*/ 94 w 103"/>
                <a:gd name="T3" fmla="*/ 10 h 60"/>
                <a:gd name="T4" fmla="*/ 68 w 103"/>
                <a:gd name="T5" fmla="*/ 0 h 60"/>
                <a:gd name="T6" fmla="*/ 68 w 103"/>
                <a:gd name="T7" fmla="*/ 0 h 60"/>
                <a:gd name="T8" fmla="*/ 67 w 103"/>
                <a:gd name="T9" fmla="*/ 0 h 60"/>
                <a:gd name="T10" fmla="*/ 59 w 103"/>
                <a:gd name="T11" fmla="*/ 38 h 60"/>
                <a:gd name="T12" fmla="*/ 55 w 103"/>
                <a:gd name="T13" fmla="*/ 12 h 60"/>
                <a:gd name="T14" fmla="*/ 58 w 103"/>
                <a:gd name="T15" fmla="*/ 6 h 60"/>
                <a:gd name="T16" fmla="*/ 53 w 103"/>
                <a:gd name="T17" fmla="*/ 2 h 60"/>
                <a:gd name="T18" fmla="*/ 52 w 103"/>
                <a:gd name="T19" fmla="*/ 2 h 60"/>
                <a:gd name="T20" fmla="*/ 52 w 103"/>
                <a:gd name="T21" fmla="*/ 2 h 60"/>
                <a:gd name="T22" fmla="*/ 50 w 103"/>
                <a:gd name="T23" fmla="*/ 2 h 60"/>
                <a:gd name="T24" fmla="*/ 46 w 103"/>
                <a:gd name="T25" fmla="*/ 6 h 60"/>
                <a:gd name="T26" fmla="*/ 49 w 103"/>
                <a:gd name="T27" fmla="*/ 12 h 60"/>
                <a:gd name="T28" fmla="*/ 44 w 103"/>
                <a:gd name="T29" fmla="*/ 38 h 60"/>
                <a:gd name="T30" fmla="*/ 36 w 103"/>
                <a:gd name="T31" fmla="*/ 0 h 60"/>
                <a:gd name="T32" fmla="*/ 36 w 103"/>
                <a:gd name="T33" fmla="*/ 0 h 60"/>
                <a:gd name="T34" fmla="*/ 35 w 103"/>
                <a:gd name="T35" fmla="*/ 0 h 60"/>
                <a:gd name="T36" fmla="*/ 9 w 103"/>
                <a:gd name="T37" fmla="*/ 10 h 60"/>
                <a:gd name="T38" fmla="*/ 1 w 103"/>
                <a:gd name="T39" fmla="*/ 33 h 60"/>
                <a:gd name="T40" fmla="*/ 0 w 103"/>
                <a:gd name="T41" fmla="*/ 57 h 60"/>
                <a:gd name="T42" fmla="*/ 19 w 103"/>
                <a:gd name="T43" fmla="*/ 59 h 60"/>
                <a:gd name="T44" fmla="*/ 19 w 103"/>
                <a:gd name="T45" fmla="*/ 38 h 60"/>
                <a:gd name="T46" fmla="*/ 21 w 103"/>
                <a:gd name="T47" fmla="*/ 30 h 60"/>
                <a:gd name="T48" fmla="*/ 21 w 103"/>
                <a:gd name="T49" fmla="*/ 59 h 60"/>
                <a:gd name="T50" fmla="*/ 52 w 103"/>
                <a:gd name="T51" fmla="*/ 60 h 60"/>
                <a:gd name="T52" fmla="*/ 82 w 103"/>
                <a:gd name="T53" fmla="*/ 59 h 60"/>
                <a:gd name="T54" fmla="*/ 82 w 103"/>
                <a:gd name="T55" fmla="*/ 30 h 60"/>
                <a:gd name="T56" fmla="*/ 84 w 103"/>
                <a:gd name="T57" fmla="*/ 38 h 60"/>
                <a:gd name="T58" fmla="*/ 84 w 103"/>
                <a:gd name="T59" fmla="*/ 59 h 60"/>
                <a:gd name="T60" fmla="*/ 103 w 103"/>
                <a:gd name="T61" fmla="*/ 57 h 60"/>
                <a:gd name="T62" fmla="*/ 103 w 103"/>
                <a:gd name="T63" fmla="*/ 33 h 60"/>
              </a:gdLst>
              <a:ahLst/>
              <a:cxnLst/>
              <a:rect l="0" t="0" r="r" b="b"/>
              <a:pathLst>
                <a:path w="103" h="60">
                  <a:moveTo>
                    <a:pt x="103" y="33"/>
                  </a:moveTo>
                  <a:cubicBezTo>
                    <a:pt x="101" y="17"/>
                    <a:pt x="97" y="12"/>
                    <a:pt x="94" y="10"/>
                  </a:cubicBezTo>
                  <a:cubicBezTo>
                    <a:pt x="87" y="6"/>
                    <a:pt x="73" y="2"/>
                    <a:pt x="68" y="0"/>
                  </a:cubicBezTo>
                  <a:cubicBezTo>
                    <a:pt x="68" y="0"/>
                    <a:pt x="68" y="0"/>
                    <a:pt x="68" y="0"/>
                  </a:cubicBezTo>
                  <a:cubicBezTo>
                    <a:pt x="68" y="0"/>
                    <a:pt x="68" y="0"/>
                    <a:pt x="67" y="0"/>
                  </a:cubicBezTo>
                  <a:cubicBezTo>
                    <a:pt x="67" y="5"/>
                    <a:pt x="59" y="38"/>
                    <a:pt x="59" y="38"/>
                  </a:cubicBezTo>
                  <a:cubicBezTo>
                    <a:pt x="59" y="38"/>
                    <a:pt x="55" y="12"/>
                    <a:pt x="55" y="12"/>
                  </a:cubicBezTo>
                  <a:cubicBezTo>
                    <a:pt x="55" y="12"/>
                    <a:pt x="58" y="6"/>
                    <a:pt x="58" y="6"/>
                  </a:cubicBezTo>
                  <a:cubicBezTo>
                    <a:pt x="53" y="2"/>
                    <a:pt x="53" y="2"/>
                    <a:pt x="53" y="2"/>
                  </a:cubicBezTo>
                  <a:cubicBezTo>
                    <a:pt x="52" y="2"/>
                    <a:pt x="52" y="2"/>
                    <a:pt x="52" y="2"/>
                  </a:cubicBezTo>
                  <a:cubicBezTo>
                    <a:pt x="52" y="2"/>
                    <a:pt x="52" y="2"/>
                    <a:pt x="52" y="2"/>
                  </a:cubicBezTo>
                  <a:cubicBezTo>
                    <a:pt x="50" y="2"/>
                    <a:pt x="50" y="2"/>
                    <a:pt x="50" y="2"/>
                  </a:cubicBezTo>
                  <a:cubicBezTo>
                    <a:pt x="46" y="6"/>
                    <a:pt x="46" y="6"/>
                    <a:pt x="46" y="6"/>
                  </a:cubicBezTo>
                  <a:cubicBezTo>
                    <a:pt x="49" y="12"/>
                    <a:pt x="49" y="12"/>
                    <a:pt x="49" y="12"/>
                  </a:cubicBezTo>
                  <a:cubicBezTo>
                    <a:pt x="44" y="38"/>
                    <a:pt x="44" y="38"/>
                    <a:pt x="44" y="38"/>
                  </a:cubicBezTo>
                  <a:cubicBezTo>
                    <a:pt x="44" y="38"/>
                    <a:pt x="37" y="5"/>
                    <a:pt x="36" y="0"/>
                  </a:cubicBezTo>
                  <a:cubicBezTo>
                    <a:pt x="36" y="0"/>
                    <a:pt x="36" y="0"/>
                    <a:pt x="36" y="0"/>
                  </a:cubicBezTo>
                  <a:cubicBezTo>
                    <a:pt x="36" y="0"/>
                    <a:pt x="35" y="0"/>
                    <a:pt x="35" y="0"/>
                  </a:cubicBezTo>
                  <a:cubicBezTo>
                    <a:pt x="30" y="2"/>
                    <a:pt x="16" y="6"/>
                    <a:pt x="9" y="10"/>
                  </a:cubicBezTo>
                  <a:cubicBezTo>
                    <a:pt x="7" y="12"/>
                    <a:pt x="2" y="17"/>
                    <a:pt x="1" y="33"/>
                  </a:cubicBezTo>
                  <a:cubicBezTo>
                    <a:pt x="1" y="34"/>
                    <a:pt x="1" y="47"/>
                    <a:pt x="0" y="57"/>
                  </a:cubicBezTo>
                  <a:cubicBezTo>
                    <a:pt x="7" y="58"/>
                    <a:pt x="12" y="59"/>
                    <a:pt x="19" y="59"/>
                  </a:cubicBezTo>
                  <a:cubicBezTo>
                    <a:pt x="19" y="52"/>
                    <a:pt x="19" y="41"/>
                    <a:pt x="19" y="38"/>
                  </a:cubicBezTo>
                  <a:cubicBezTo>
                    <a:pt x="19" y="35"/>
                    <a:pt x="20" y="32"/>
                    <a:pt x="21" y="30"/>
                  </a:cubicBezTo>
                  <a:cubicBezTo>
                    <a:pt x="21" y="59"/>
                    <a:pt x="21" y="59"/>
                    <a:pt x="21" y="59"/>
                  </a:cubicBezTo>
                  <a:cubicBezTo>
                    <a:pt x="30" y="60"/>
                    <a:pt x="42" y="60"/>
                    <a:pt x="52" y="60"/>
                  </a:cubicBezTo>
                  <a:cubicBezTo>
                    <a:pt x="62" y="60"/>
                    <a:pt x="73" y="60"/>
                    <a:pt x="82" y="59"/>
                  </a:cubicBezTo>
                  <a:cubicBezTo>
                    <a:pt x="82" y="30"/>
                    <a:pt x="82" y="30"/>
                    <a:pt x="82" y="30"/>
                  </a:cubicBezTo>
                  <a:cubicBezTo>
                    <a:pt x="83" y="32"/>
                    <a:pt x="84" y="35"/>
                    <a:pt x="84" y="38"/>
                  </a:cubicBezTo>
                  <a:cubicBezTo>
                    <a:pt x="84" y="41"/>
                    <a:pt x="84" y="52"/>
                    <a:pt x="84" y="59"/>
                  </a:cubicBezTo>
                  <a:cubicBezTo>
                    <a:pt x="91" y="58"/>
                    <a:pt x="97" y="58"/>
                    <a:pt x="103" y="57"/>
                  </a:cubicBezTo>
                  <a:cubicBezTo>
                    <a:pt x="103" y="47"/>
                    <a:pt x="103" y="34"/>
                    <a:pt x="103" y="33"/>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3019538" y="5616161"/>
              <a:ext cx="162560" cy="190091"/>
            </a:xfrm>
            <a:custGeom>
              <a:avLst/>
              <a:gdLst>
                <a:gd name="T0" fmla="*/ 4 w 52"/>
                <a:gd name="T1" fmla="*/ 25 h 61"/>
                <a:gd name="T2" fmla="*/ 0 w 52"/>
                <a:gd name="T3" fmla="*/ 29 h 61"/>
                <a:gd name="T4" fmla="*/ 5 w 52"/>
                <a:gd name="T5" fmla="*/ 39 h 61"/>
                <a:gd name="T6" fmla="*/ 26 w 52"/>
                <a:gd name="T7" fmla="*/ 61 h 61"/>
                <a:gd name="T8" fmla="*/ 47 w 52"/>
                <a:gd name="T9" fmla="*/ 39 h 61"/>
                <a:gd name="T10" fmla="*/ 52 w 52"/>
                <a:gd name="T11" fmla="*/ 29 h 61"/>
                <a:gd name="T12" fmla="*/ 48 w 52"/>
                <a:gd name="T13" fmla="*/ 25 h 61"/>
                <a:gd name="T14" fmla="*/ 26 w 52"/>
                <a:gd name="T15" fmla="*/ 0 h 61"/>
                <a:gd name="T16" fmla="*/ 4 w 52"/>
                <a:gd name="T17" fmla="*/ 25 h 61"/>
              </a:gdLst>
              <a:ahLst/>
              <a:cxnLst/>
              <a:rect l="0" t="0" r="r" b="b"/>
              <a:pathLst>
                <a:path w="52" h="61">
                  <a:moveTo>
                    <a:pt x="4" y="25"/>
                  </a:moveTo>
                  <a:cubicBezTo>
                    <a:pt x="2" y="25"/>
                    <a:pt x="0" y="27"/>
                    <a:pt x="0" y="29"/>
                  </a:cubicBezTo>
                  <a:cubicBezTo>
                    <a:pt x="0" y="33"/>
                    <a:pt x="2" y="39"/>
                    <a:pt x="5" y="39"/>
                  </a:cubicBezTo>
                  <a:cubicBezTo>
                    <a:pt x="8" y="51"/>
                    <a:pt x="15" y="61"/>
                    <a:pt x="26" y="61"/>
                  </a:cubicBezTo>
                  <a:cubicBezTo>
                    <a:pt x="37" y="61"/>
                    <a:pt x="44" y="51"/>
                    <a:pt x="47" y="39"/>
                  </a:cubicBezTo>
                  <a:cubicBezTo>
                    <a:pt x="50" y="38"/>
                    <a:pt x="52" y="33"/>
                    <a:pt x="52" y="29"/>
                  </a:cubicBezTo>
                  <a:cubicBezTo>
                    <a:pt x="51" y="27"/>
                    <a:pt x="50" y="26"/>
                    <a:pt x="48" y="25"/>
                  </a:cubicBezTo>
                  <a:cubicBezTo>
                    <a:pt x="48" y="11"/>
                    <a:pt x="39" y="0"/>
                    <a:pt x="26" y="0"/>
                  </a:cubicBezTo>
                  <a:cubicBezTo>
                    <a:pt x="13" y="0"/>
                    <a:pt x="4" y="11"/>
                    <a:pt x="4" y="25"/>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19" name="标题 1"/>
          <p:cNvSpPr txBox="1"/>
          <p:nvPr/>
        </p:nvSpPr>
        <p:spPr>
          <a:xfrm>
            <a:off x="3517506" y="5655455"/>
            <a:ext cx="2260600" cy="344170"/>
          </a:xfrm>
          <a:prstGeom prst="rect">
            <a:avLst/>
          </a:prstGeom>
          <a:noFill/>
          <a:ln cap="sq">
            <a:noFill/>
          </a:ln>
        </p:spPr>
        <p:txBody>
          <a:bodyPr vert="horz" wrap="square" lIns="68573" tIns="34287" rIns="68573" bIns="34287" rtlCol="0" anchor="t">
            <a:spAutoFit/>
          </a:bodyPr>
          <a:lstStyle/>
          <a:p>
            <a:pPr algn="l"/>
            <a:r>
              <a:rPr kumimoji="1" lang="en-US" altLang="zh-CN" sz="1800">
                <a:ln w="12700">
                  <a:noFill/>
                </a:ln>
                <a:solidFill>
                  <a:srgbClr val="2F5EB0">
                    <a:alpha val="100000"/>
                  </a:srgbClr>
                </a:solidFill>
                <a:latin typeface="OPPOSans R"/>
                <a:ea typeface="OPPOSans R"/>
                <a:cs typeface="OPPOSans R"/>
              </a:rPr>
              <a:t>汇报人</a:t>
            </a:r>
            <a:r>
              <a:rPr kumimoji="1" lang="zh-CN" altLang="en-US" sz="1800">
                <a:ln w="12700">
                  <a:noFill/>
                </a:ln>
                <a:solidFill>
                  <a:srgbClr val="2F5EB0">
                    <a:alpha val="100000"/>
                  </a:srgbClr>
                </a:solidFill>
                <a:latin typeface="OPPOSans R"/>
                <a:ea typeface="宋体" panose="02010600030101010101" pitchFamily="2" charset="-122"/>
                <a:cs typeface="OPPOSans R"/>
              </a:rPr>
              <a:t>：吴晨</a:t>
            </a:r>
            <a:r>
              <a:rPr kumimoji="1" lang="zh-CN" altLang="en-US" sz="1800">
                <a:ln w="12700">
                  <a:noFill/>
                </a:ln>
                <a:solidFill>
                  <a:srgbClr val="2F5EB0">
                    <a:alpha val="100000"/>
                  </a:srgbClr>
                </a:solidFill>
                <a:latin typeface="OPPOSans R"/>
                <a:ea typeface="宋体" panose="02010600030101010101" pitchFamily="2" charset="-122"/>
                <a:cs typeface="OPPOSans R"/>
              </a:rPr>
              <a:t>帆</a:t>
            </a:r>
            <a:endParaRPr kumimoji="1" lang="zh-CN" altLang="en-US" sz="1800">
              <a:ln w="12700">
                <a:noFill/>
              </a:ln>
              <a:solidFill>
                <a:srgbClr val="2F5EB0">
                  <a:alpha val="100000"/>
                </a:srgbClr>
              </a:solidFill>
              <a:latin typeface="OPPOSans R"/>
              <a:ea typeface="宋体" panose="02010600030101010101" pitchFamily="2" charset="-122"/>
              <a:cs typeface="OPPOSans R"/>
            </a:endParaRPr>
          </a:p>
        </p:txBody>
      </p:sp>
      <p:sp>
        <p:nvSpPr>
          <p:cNvPr id="20" name="标题 1"/>
          <p:cNvSpPr txBox="1"/>
          <p:nvPr/>
        </p:nvSpPr>
        <p:spPr>
          <a:xfrm>
            <a:off x="3576629" y="6028510"/>
            <a:ext cx="599800" cy="40500"/>
          </a:xfrm>
          <a:prstGeom prst="rect">
            <a:avLst/>
          </a:prstGeom>
          <a:solidFill>
            <a:srgbClr val="2F5EB0">
              <a:alpha val="100000"/>
            </a:srgbClr>
          </a:solidFill>
          <a:ln w="25400" cap="sq">
            <a:noFill/>
          </a:ln>
        </p:spPr>
        <p:txBody>
          <a:bodyPr vert="horz" wrap="square" lIns="68576" tIns="34287" rIns="68576" bIns="34287" rtlCol="0" anchor="ctr"/>
          <a:lstStyle/>
          <a:p>
            <a:pPr algn="ctr"/>
            <a:endParaRPr kumimoji="1" lang="zh-CN" altLang="en-US"/>
          </a:p>
        </p:txBody>
      </p:sp>
      <p:sp>
        <p:nvSpPr>
          <p:cNvPr id="21" name="标题 1"/>
          <p:cNvSpPr txBox="1"/>
          <p:nvPr/>
        </p:nvSpPr>
        <p:spPr>
          <a:xfrm>
            <a:off x="4191479" y="6028510"/>
            <a:ext cx="1215000" cy="40500"/>
          </a:xfrm>
          <a:prstGeom prst="rect">
            <a:avLst/>
          </a:prstGeom>
          <a:solidFill>
            <a:schemeClr val="accent1">
              <a:lumMod val="60000"/>
              <a:lumOff val="40000"/>
            </a:schemeClr>
          </a:solidFill>
          <a:ln w="25400" cap="sq">
            <a:noFill/>
          </a:ln>
        </p:spPr>
        <p:txBody>
          <a:bodyPr vert="horz" wrap="square" lIns="68576" tIns="34287" rIns="68576" bIns="34287" rtlCol="0" anchor="ctr"/>
          <a:lstStyle/>
          <a:p>
            <a:pPr algn="ctr"/>
            <a:endParaRPr kumimoji="1" lang="zh-CN" altLang="en-US"/>
          </a:p>
        </p:txBody>
      </p:sp>
      <p:grpSp>
        <p:nvGrpSpPr>
          <p:cNvPr id="22" name="组合 21"/>
          <p:cNvGrpSpPr/>
          <p:nvPr/>
        </p:nvGrpSpPr>
        <p:grpSpPr>
          <a:xfrm>
            <a:off x="6126559" y="5458181"/>
            <a:ext cx="715716" cy="719823"/>
            <a:chOff x="6126559" y="5458181"/>
            <a:chExt cx="715716" cy="719823"/>
          </a:xfrm>
        </p:grpSpPr>
        <p:sp>
          <p:nvSpPr>
            <p:cNvPr id="23" name="标题 1"/>
            <p:cNvSpPr txBox="1"/>
            <p:nvPr/>
          </p:nvSpPr>
          <p:spPr>
            <a:xfrm>
              <a:off x="6126559" y="5458181"/>
              <a:ext cx="715716" cy="719823"/>
            </a:xfrm>
            <a:prstGeom prst="ellipse">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24" name="标题 1"/>
            <p:cNvSpPr txBox="1"/>
            <p:nvPr/>
          </p:nvSpPr>
          <p:spPr>
            <a:xfrm>
              <a:off x="6286759" y="5619342"/>
              <a:ext cx="395317" cy="397501"/>
            </a:xfrm>
            <a:custGeom>
              <a:avLst/>
              <a:gdLst>
                <a:gd name="T0" fmla="*/ 20 w 200"/>
                <a:gd name="T1" fmla="*/ 200 h 200"/>
                <a:gd name="T2" fmla="*/ 0 w 200"/>
                <a:gd name="T3" fmla="*/ 88 h 200"/>
                <a:gd name="T4" fmla="*/ 12 w 200"/>
                <a:gd name="T5" fmla="*/ 168 h 200"/>
                <a:gd name="T6" fmla="*/ 164 w 200"/>
                <a:gd name="T7" fmla="*/ 188 h 200"/>
                <a:gd name="T8" fmla="*/ 187 w 200"/>
                <a:gd name="T9" fmla="*/ 88 h 200"/>
                <a:gd name="T10" fmla="*/ 200 w 200"/>
                <a:gd name="T11" fmla="*/ 180 h 200"/>
                <a:gd name="T12" fmla="*/ 155 w 200"/>
                <a:gd name="T13" fmla="*/ 137 h 200"/>
                <a:gd name="T14" fmla="*/ 154 w 200"/>
                <a:gd name="T15" fmla="*/ 155 h 200"/>
                <a:gd name="T16" fmla="*/ 131 w 200"/>
                <a:gd name="T17" fmla="*/ 165 h 200"/>
                <a:gd name="T18" fmla="*/ 110 w 200"/>
                <a:gd name="T19" fmla="*/ 157 h 200"/>
                <a:gd name="T20" fmla="*/ 122 w 200"/>
                <a:gd name="T21" fmla="*/ 145 h 200"/>
                <a:gd name="T22" fmla="*/ 131 w 200"/>
                <a:gd name="T23" fmla="*/ 155 h 200"/>
                <a:gd name="T24" fmla="*/ 139 w 200"/>
                <a:gd name="T25" fmla="*/ 145 h 200"/>
                <a:gd name="T26" fmla="*/ 131 w 200"/>
                <a:gd name="T27" fmla="*/ 136 h 200"/>
                <a:gd name="T28" fmla="*/ 126 w 200"/>
                <a:gd name="T29" fmla="*/ 125 h 200"/>
                <a:gd name="T30" fmla="*/ 134 w 200"/>
                <a:gd name="T31" fmla="*/ 123 h 200"/>
                <a:gd name="T32" fmla="*/ 134 w 200"/>
                <a:gd name="T33" fmla="*/ 113 h 200"/>
                <a:gd name="T34" fmla="*/ 125 w 200"/>
                <a:gd name="T35" fmla="*/ 113 h 200"/>
                <a:gd name="T36" fmla="*/ 106 w 200"/>
                <a:gd name="T37" fmla="*/ 117 h 200"/>
                <a:gd name="T38" fmla="*/ 130 w 200"/>
                <a:gd name="T39" fmla="*/ 100 h 200"/>
                <a:gd name="T40" fmla="*/ 153 w 200"/>
                <a:gd name="T41" fmla="*/ 116 h 200"/>
                <a:gd name="T42" fmla="*/ 144 w 200"/>
                <a:gd name="T43" fmla="*/ 130 h 200"/>
                <a:gd name="T44" fmla="*/ 155 w 200"/>
                <a:gd name="T45" fmla="*/ 137 h 200"/>
                <a:gd name="T46" fmla="*/ 43 w 200"/>
                <a:gd name="T47" fmla="*/ 164 h 200"/>
                <a:gd name="T48" fmla="*/ 66 w 200"/>
                <a:gd name="T49" fmla="*/ 134 h 200"/>
                <a:gd name="T50" fmla="*/ 78 w 200"/>
                <a:gd name="T51" fmla="*/ 119 h 200"/>
                <a:gd name="T52" fmla="*/ 70 w 200"/>
                <a:gd name="T53" fmla="*/ 112 h 200"/>
                <a:gd name="T54" fmla="*/ 62 w 200"/>
                <a:gd name="T55" fmla="*/ 120 h 200"/>
                <a:gd name="T56" fmla="*/ 48 w 200"/>
                <a:gd name="T57" fmla="*/ 109 h 200"/>
                <a:gd name="T58" fmla="*/ 70 w 200"/>
                <a:gd name="T59" fmla="*/ 100 h 200"/>
                <a:gd name="T60" fmla="*/ 92 w 200"/>
                <a:gd name="T61" fmla="*/ 109 h 200"/>
                <a:gd name="T62" fmla="*/ 92 w 200"/>
                <a:gd name="T63" fmla="*/ 130 h 200"/>
                <a:gd name="T64" fmla="*/ 72 w 200"/>
                <a:gd name="T65" fmla="*/ 146 h 200"/>
                <a:gd name="T66" fmla="*/ 95 w 200"/>
                <a:gd name="T67" fmla="*/ 150 h 200"/>
                <a:gd name="T68" fmla="*/ 0 w 200"/>
                <a:gd name="T69" fmla="*/ 36 h 200"/>
                <a:gd name="T70" fmla="*/ 28 w 200"/>
                <a:gd name="T71" fmla="*/ 16 h 200"/>
                <a:gd name="T72" fmla="*/ 44 w 200"/>
                <a:gd name="T73" fmla="*/ 72 h 200"/>
                <a:gd name="T74" fmla="*/ 60 w 200"/>
                <a:gd name="T75" fmla="*/ 16 h 200"/>
                <a:gd name="T76" fmla="*/ 140 w 200"/>
                <a:gd name="T77" fmla="*/ 56 h 200"/>
                <a:gd name="T78" fmla="*/ 172 w 200"/>
                <a:gd name="T79" fmla="*/ 56 h 200"/>
                <a:gd name="T80" fmla="*/ 180 w 200"/>
                <a:gd name="T81" fmla="*/ 16 h 200"/>
                <a:gd name="T82" fmla="*/ 200 w 200"/>
                <a:gd name="T83" fmla="*/ 80 h 200"/>
                <a:gd name="T84" fmla="*/ 0 w 200"/>
                <a:gd name="T85" fmla="*/ 36 h 200"/>
                <a:gd name="T86" fmla="*/ 144 w 200"/>
                <a:gd name="T87" fmla="*/ 52 h 200"/>
                <a:gd name="T88" fmla="*/ 156 w 200"/>
                <a:gd name="T89" fmla="*/ 0 h 200"/>
                <a:gd name="T90" fmla="*/ 168 w 200"/>
                <a:gd name="T91" fmla="*/ 52 h 200"/>
                <a:gd name="T92" fmla="*/ 44 w 200"/>
                <a:gd name="T93" fmla="*/ 64 h 200"/>
                <a:gd name="T94" fmla="*/ 32 w 200"/>
                <a:gd name="T95" fmla="*/ 12 h 200"/>
                <a:gd name="T96" fmla="*/ 56 w 200"/>
                <a:gd name="T97" fmla="*/ 12 h 200"/>
                <a:gd name="T98" fmla="*/ 44 w 200"/>
                <a:gd name="T99" fmla="*/ 64 h 200"/>
              </a:gdLst>
              <a:ahLst/>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2" y="88"/>
                    <a:pt x="12" y="88"/>
                    <a:pt x="12"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7" y="88"/>
                  </a:cubicBezTo>
                  <a:cubicBezTo>
                    <a:pt x="200" y="88"/>
                    <a:pt x="200" y="88"/>
                    <a:pt x="200" y="88"/>
                  </a:cubicBezTo>
                  <a:cubicBezTo>
                    <a:pt x="200" y="180"/>
                    <a:pt x="200" y="180"/>
                    <a:pt x="200" y="180"/>
                  </a:cubicBezTo>
                  <a:cubicBezTo>
                    <a:pt x="200" y="191"/>
                    <a:pt x="191" y="200"/>
                    <a:pt x="180" y="200"/>
                  </a:cubicBezTo>
                  <a:close/>
                  <a:moveTo>
                    <a:pt x="155" y="137"/>
                  </a:moveTo>
                  <a:cubicBezTo>
                    <a:pt x="156" y="139"/>
                    <a:pt x="157" y="141"/>
                    <a:pt x="157" y="144"/>
                  </a:cubicBezTo>
                  <a:cubicBezTo>
                    <a:pt x="157" y="148"/>
                    <a:pt x="156" y="152"/>
                    <a:pt x="154" y="155"/>
                  </a:cubicBezTo>
                  <a:cubicBezTo>
                    <a:pt x="152" y="158"/>
                    <a:pt x="149" y="161"/>
                    <a:pt x="145" y="163"/>
                  </a:cubicBezTo>
                  <a:cubicBezTo>
                    <a:pt x="142" y="165"/>
                    <a:pt x="137" y="165"/>
                    <a:pt x="131" y="165"/>
                  </a:cubicBezTo>
                  <a:cubicBezTo>
                    <a:pt x="126" y="165"/>
                    <a:pt x="121" y="165"/>
                    <a:pt x="118" y="163"/>
                  </a:cubicBezTo>
                  <a:cubicBezTo>
                    <a:pt x="114" y="162"/>
                    <a:pt x="112" y="160"/>
                    <a:pt x="110" y="157"/>
                  </a:cubicBezTo>
                  <a:cubicBezTo>
                    <a:pt x="107" y="155"/>
                    <a:pt x="106" y="152"/>
                    <a:pt x="105" y="148"/>
                  </a:cubicBezTo>
                  <a:cubicBezTo>
                    <a:pt x="122" y="145"/>
                    <a:pt x="122" y="145"/>
                    <a:pt x="122" y="145"/>
                  </a:cubicBezTo>
                  <a:cubicBezTo>
                    <a:pt x="123" y="149"/>
                    <a:pt x="124" y="151"/>
                    <a:pt x="125" y="153"/>
                  </a:cubicBezTo>
                  <a:cubicBezTo>
                    <a:pt x="127" y="154"/>
                    <a:pt x="129" y="155"/>
                    <a:pt x="131" y="155"/>
                  </a:cubicBezTo>
                  <a:cubicBezTo>
                    <a:pt x="133" y="155"/>
                    <a:pt x="135" y="154"/>
                    <a:pt x="137" y="152"/>
                  </a:cubicBezTo>
                  <a:cubicBezTo>
                    <a:pt x="138" y="150"/>
                    <a:pt x="139" y="148"/>
                    <a:pt x="139" y="145"/>
                  </a:cubicBezTo>
                  <a:cubicBezTo>
                    <a:pt x="139" y="142"/>
                    <a:pt x="138" y="140"/>
                    <a:pt x="137" y="139"/>
                  </a:cubicBezTo>
                  <a:cubicBezTo>
                    <a:pt x="135" y="137"/>
                    <a:pt x="133" y="136"/>
                    <a:pt x="131" y="136"/>
                  </a:cubicBezTo>
                  <a:cubicBezTo>
                    <a:pt x="129" y="136"/>
                    <a:pt x="127" y="136"/>
                    <a:pt x="125" y="137"/>
                  </a:cubicBezTo>
                  <a:cubicBezTo>
                    <a:pt x="126" y="125"/>
                    <a:pt x="126" y="125"/>
                    <a:pt x="126" y="125"/>
                  </a:cubicBezTo>
                  <a:cubicBezTo>
                    <a:pt x="127" y="125"/>
                    <a:pt x="128" y="125"/>
                    <a:pt x="128" y="125"/>
                  </a:cubicBezTo>
                  <a:cubicBezTo>
                    <a:pt x="130" y="125"/>
                    <a:pt x="132" y="124"/>
                    <a:pt x="134" y="123"/>
                  </a:cubicBezTo>
                  <a:cubicBezTo>
                    <a:pt x="135" y="121"/>
                    <a:pt x="136" y="119"/>
                    <a:pt x="136" y="117"/>
                  </a:cubicBezTo>
                  <a:cubicBezTo>
                    <a:pt x="136" y="116"/>
                    <a:pt x="136" y="114"/>
                    <a:pt x="134" y="113"/>
                  </a:cubicBezTo>
                  <a:cubicBezTo>
                    <a:pt x="133" y="112"/>
                    <a:pt x="132" y="111"/>
                    <a:pt x="130" y="111"/>
                  </a:cubicBezTo>
                  <a:cubicBezTo>
                    <a:pt x="128" y="111"/>
                    <a:pt x="126" y="112"/>
                    <a:pt x="125" y="113"/>
                  </a:cubicBezTo>
                  <a:cubicBezTo>
                    <a:pt x="123" y="114"/>
                    <a:pt x="123" y="116"/>
                    <a:pt x="122" y="120"/>
                  </a:cubicBezTo>
                  <a:cubicBezTo>
                    <a:pt x="106" y="117"/>
                    <a:pt x="106" y="117"/>
                    <a:pt x="106" y="117"/>
                  </a:cubicBezTo>
                  <a:cubicBezTo>
                    <a:pt x="107" y="111"/>
                    <a:pt x="110" y="107"/>
                    <a:pt x="113" y="104"/>
                  </a:cubicBezTo>
                  <a:cubicBezTo>
                    <a:pt x="117" y="102"/>
                    <a:pt x="123" y="100"/>
                    <a:pt x="130" y="100"/>
                  </a:cubicBezTo>
                  <a:cubicBezTo>
                    <a:pt x="138" y="100"/>
                    <a:pt x="144" y="102"/>
                    <a:pt x="148" y="105"/>
                  </a:cubicBezTo>
                  <a:cubicBezTo>
                    <a:pt x="152" y="108"/>
                    <a:pt x="153" y="112"/>
                    <a:pt x="153" y="116"/>
                  </a:cubicBezTo>
                  <a:cubicBezTo>
                    <a:pt x="153" y="119"/>
                    <a:pt x="153" y="122"/>
                    <a:pt x="151" y="124"/>
                  </a:cubicBezTo>
                  <a:cubicBezTo>
                    <a:pt x="150" y="126"/>
                    <a:pt x="147" y="128"/>
                    <a:pt x="144" y="130"/>
                  </a:cubicBezTo>
                  <a:cubicBezTo>
                    <a:pt x="147" y="130"/>
                    <a:pt x="149" y="131"/>
                    <a:pt x="150" y="132"/>
                  </a:cubicBezTo>
                  <a:cubicBezTo>
                    <a:pt x="152" y="133"/>
                    <a:pt x="154" y="135"/>
                    <a:pt x="155" y="137"/>
                  </a:cubicBezTo>
                  <a:close/>
                  <a:moveTo>
                    <a:pt x="95" y="164"/>
                  </a:moveTo>
                  <a:cubicBezTo>
                    <a:pt x="43" y="164"/>
                    <a:pt x="43" y="164"/>
                    <a:pt x="43" y="164"/>
                  </a:cubicBezTo>
                  <a:cubicBezTo>
                    <a:pt x="44" y="159"/>
                    <a:pt x="45" y="154"/>
                    <a:pt x="48" y="150"/>
                  </a:cubicBezTo>
                  <a:cubicBezTo>
                    <a:pt x="51" y="145"/>
                    <a:pt x="57" y="140"/>
                    <a:pt x="66" y="134"/>
                  </a:cubicBezTo>
                  <a:cubicBezTo>
                    <a:pt x="71" y="130"/>
                    <a:pt x="74" y="127"/>
                    <a:pt x="75" y="125"/>
                  </a:cubicBezTo>
                  <a:cubicBezTo>
                    <a:pt x="77" y="123"/>
                    <a:pt x="78" y="121"/>
                    <a:pt x="78" y="119"/>
                  </a:cubicBezTo>
                  <a:cubicBezTo>
                    <a:pt x="78" y="117"/>
                    <a:pt x="77" y="116"/>
                    <a:pt x="75" y="114"/>
                  </a:cubicBezTo>
                  <a:cubicBezTo>
                    <a:pt x="74" y="113"/>
                    <a:pt x="72" y="112"/>
                    <a:pt x="70" y="112"/>
                  </a:cubicBezTo>
                  <a:cubicBezTo>
                    <a:pt x="68" y="112"/>
                    <a:pt x="66" y="113"/>
                    <a:pt x="65" y="114"/>
                  </a:cubicBezTo>
                  <a:cubicBezTo>
                    <a:pt x="63" y="116"/>
                    <a:pt x="62" y="117"/>
                    <a:pt x="62" y="120"/>
                  </a:cubicBezTo>
                  <a:cubicBezTo>
                    <a:pt x="44" y="120"/>
                    <a:pt x="44" y="120"/>
                    <a:pt x="44" y="120"/>
                  </a:cubicBezTo>
                  <a:cubicBezTo>
                    <a:pt x="45" y="115"/>
                    <a:pt x="46" y="112"/>
                    <a:pt x="48" y="109"/>
                  </a:cubicBezTo>
                  <a:cubicBezTo>
                    <a:pt x="50" y="106"/>
                    <a:pt x="52" y="104"/>
                    <a:pt x="56" y="102"/>
                  </a:cubicBezTo>
                  <a:cubicBezTo>
                    <a:pt x="59" y="101"/>
                    <a:pt x="64" y="100"/>
                    <a:pt x="70" y="100"/>
                  </a:cubicBezTo>
                  <a:cubicBezTo>
                    <a:pt x="76" y="100"/>
                    <a:pt x="81" y="101"/>
                    <a:pt x="84" y="102"/>
                  </a:cubicBezTo>
                  <a:cubicBezTo>
                    <a:pt x="87" y="104"/>
                    <a:pt x="90" y="106"/>
                    <a:pt x="92" y="109"/>
                  </a:cubicBezTo>
                  <a:cubicBezTo>
                    <a:pt x="94" y="112"/>
                    <a:pt x="95" y="115"/>
                    <a:pt x="95" y="119"/>
                  </a:cubicBezTo>
                  <a:cubicBezTo>
                    <a:pt x="95" y="122"/>
                    <a:pt x="94" y="126"/>
                    <a:pt x="92" y="130"/>
                  </a:cubicBezTo>
                  <a:cubicBezTo>
                    <a:pt x="89" y="133"/>
                    <a:pt x="85" y="137"/>
                    <a:pt x="79" y="141"/>
                  </a:cubicBezTo>
                  <a:cubicBezTo>
                    <a:pt x="76" y="144"/>
                    <a:pt x="73" y="145"/>
                    <a:pt x="72" y="146"/>
                  </a:cubicBezTo>
                  <a:cubicBezTo>
                    <a:pt x="71" y="147"/>
                    <a:pt x="70" y="148"/>
                    <a:pt x="68" y="150"/>
                  </a:cubicBezTo>
                  <a:cubicBezTo>
                    <a:pt x="95" y="150"/>
                    <a:pt x="95" y="150"/>
                    <a:pt x="95" y="150"/>
                  </a:cubicBezTo>
                  <a:lnTo>
                    <a:pt x="95" y="164"/>
                  </a:lnTo>
                  <a:close/>
                  <a:moveTo>
                    <a:pt x="0" y="36"/>
                  </a:moveTo>
                  <a:cubicBezTo>
                    <a:pt x="0" y="25"/>
                    <a:pt x="9" y="16"/>
                    <a:pt x="20" y="16"/>
                  </a:cubicBezTo>
                  <a:cubicBezTo>
                    <a:pt x="28" y="16"/>
                    <a:pt x="28" y="16"/>
                    <a:pt x="28" y="16"/>
                  </a:cubicBezTo>
                  <a:cubicBezTo>
                    <a:pt x="28" y="56"/>
                    <a:pt x="28" y="56"/>
                    <a:pt x="28" y="56"/>
                  </a:cubicBezTo>
                  <a:cubicBezTo>
                    <a:pt x="28" y="65"/>
                    <a:pt x="35" y="72"/>
                    <a:pt x="44" y="72"/>
                  </a:cubicBezTo>
                  <a:cubicBezTo>
                    <a:pt x="53" y="72"/>
                    <a:pt x="60" y="65"/>
                    <a:pt x="60" y="56"/>
                  </a:cubicBezTo>
                  <a:cubicBezTo>
                    <a:pt x="60" y="16"/>
                    <a:pt x="60" y="16"/>
                    <a:pt x="60" y="16"/>
                  </a:cubicBezTo>
                  <a:cubicBezTo>
                    <a:pt x="140" y="16"/>
                    <a:pt x="140" y="16"/>
                    <a:pt x="140" y="16"/>
                  </a:cubicBezTo>
                  <a:cubicBezTo>
                    <a:pt x="140" y="56"/>
                    <a:pt x="140" y="56"/>
                    <a:pt x="140" y="56"/>
                  </a:cubicBezTo>
                  <a:cubicBezTo>
                    <a:pt x="140" y="65"/>
                    <a:pt x="147" y="72"/>
                    <a:pt x="156" y="72"/>
                  </a:cubicBezTo>
                  <a:cubicBezTo>
                    <a:pt x="165" y="72"/>
                    <a:pt x="172" y="65"/>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4" y="80"/>
                    <a:pt x="96" y="80"/>
                    <a:pt x="0" y="80"/>
                  </a:cubicBezTo>
                  <a:lnTo>
                    <a:pt x="0" y="36"/>
                  </a:lnTo>
                  <a:close/>
                  <a:moveTo>
                    <a:pt x="156" y="64"/>
                  </a:moveTo>
                  <a:cubicBezTo>
                    <a:pt x="149" y="64"/>
                    <a:pt x="144" y="59"/>
                    <a:pt x="144" y="52"/>
                  </a:cubicBezTo>
                  <a:cubicBezTo>
                    <a:pt x="144" y="12"/>
                    <a:pt x="144" y="12"/>
                    <a:pt x="144" y="12"/>
                  </a:cubicBezTo>
                  <a:cubicBezTo>
                    <a:pt x="144" y="6"/>
                    <a:pt x="149" y="0"/>
                    <a:pt x="156" y="0"/>
                  </a:cubicBezTo>
                  <a:cubicBezTo>
                    <a:pt x="162" y="0"/>
                    <a:pt x="168" y="6"/>
                    <a:pt x="168" y="12"/>
                  </a:cubicBezTo>
                  <a:cubicBezTo>
                    <a:pt x="168" y="52"/>
                    <a:pt x="168" y="52"/>
                    <a:pt x="168" y="52"/>
                  </a:cubicBezTo>
                  <a:cubicBezTo>
                    <a:pt x="168" y="59"/>
                    <a:pt x="162" y="64"/>
                    <a:pt x="156" y="64"/>
                  </a:cubicBezTo>
                  <a:close/>
                  <a:moveTo>
                    <a:pt x="44" y="64"/>
                  </a:moveTo>
                  <a:cubicBezTo>
                    <a:pt x="37" y="64"/>
                    <a:pt x="32" y="59"/>
                    <a:pt x="32" y="52"/>
                  </a:cubicBezTo>
                  <a:cubicBezTo>
                    <a:pt x="32" y="12"/>
                    <a:pt x="32" y="12"/>
                    <a:pt x="32" y="12"/>
                  </a:cubicBezTo>
                  <a:cubicBezTo>
                    <a:pt x="32" y="6"/>
                    <a:pt x="37" y="0"/>
                    <a:pt x="44" y="0"/>
                  </a:cubicBezTo>
                  <a:cubicBezTo>
                    <a:pt x="50" y="0"/>
                    <a:pt x="56" y="6"/>
                    <a:pt x="56" y="12"/>
                  </a:cubicBezTo>
                  <a:cubicBezTo>
                    <a:pt x="56" y="52"/>
                    <a:pt x="56" y="52"/>
                    <a:pt x="56" y="52"/>
                  </a:cubicBezTo>
                  <a:cubicBezTo>
                    <a:pt x="56" y="59"/>
                    <a:pt x="50" y="64"/>
                    <a:pt x="44" y="64"/>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25" name="标题 1"/>
          <p:cNvSpPr txBox="1"/>
          <p:nvPr/>
        </p:nvSpPr>
        <p:spPr>
          <a:xfrm>
            <a:off x="6901882" y="5655455"/>
            <a:ext cx="2159000" cy="344170"/>
          </a:xfrm>
          <a:prstGeom prst="rect">
            <a:avLst/>
          </a:prstGeom>
          <a:noFill/>
          <a:ln cap="sq">
            <a:noFill/>
          </a:ln>
        </p:spPr>
        <p:txBody>
          <a:bodyPr vert="horz" wrap="square" lIns="68573" tIns="34287" rIns="68573" bIns="34287" rtlCol="0" anchor="t">
            <a:spAutoFit/>
          </a:bodyPr>
          <a:lstStyle/>
          <a:p>
            <a:pPr algn="l"/>
            <a:r>
              <a:rPr kumimoji="1" lang="en-US" altLang="zh-CN" sz="1800">
                <a:ln w="12700">
                  <a:noFill/>
                </a:ln>
                <a:solidFill>
                  <a:srgbClr val="2F5EB0">
                    <a:alpha val="100000"/>
                  </a:srgbClr>
                </a:solidFill>
                <a:latin typeface="OPPOSans R"/>
                <a:ea typeface="OPPOSans R"/>
                <a:cs typeface="OPPOSans R"/>
              </a:rPr>
              <a:t>日期</a:t>
            </a:r>
            <a:r>
              <a:rPr kumimoji="1" lang="zh-CN" altLang="en-US" sz="1800">
                <a:ln w="12700">
                  <a:noFill/>
                </a:ln>
                <a:solidFill>
                  <a:srgbClr val="2F5EB0">
                    <a:alpha val="100000"/>
                  </a:srgbClr>
                </a:solidFill>
                <a:latin typeface="OPPOSans R"/>
                <a:ea typeface="宋体" panose="02010600030101010101" pitchFamily="2" charset="-122"/>
                <a:cs typeface="OPPOSans R"/>
              </a:rPr>
              <a:t>：</a:t>
            </a:r>
            <a:r>
              <a:rPr kumimoji="1" lang="en-US" altLang="zh-CN" sz="1800">
                <a:ln w="12700">
                  <a:noFill/>
                </a:ln>
                <a:solidFill>
                  <a:srgbClr val="2F5EB0">
                    <a:alpha val="100000"/>
                  </a:srgbClr>
                </a:solidFill>
                <a:latin typeface="OPPOSans R"/>
                <a:ea typeface="OPPOSans R"/>
                <a:cs typeface="OPPOSans R"/>
              </a:rPr>
              <a:t>2024.5.26</a:t>
            </a:r>
            <a:endParaRPr kumimoji="1" lang="zh-CN" altLang="en-US"/>
          </a:p>
        </p:txBody>
      </p:sp>
      <p:sp>
        <p:nvSpPr>
          <p:cNvPr id="26" name="标题 1"/>
          <p:cNvSpPr txBox="1"/>
          <p:nvPr/>
        </p:nvSpPr>
        <p:spPr>
          <a:xfrm>
            <a:off x="6961005" y="6028510"/>
            <a:ext cx="599800" cy="40500"/>
          </a:xfrm>
          <a:prstGeom prst="rect">
            <a:avLst/>
          </a:prstGeom>
          <a:solidFill>
            <a:srgbClr val="2F5EB0">
              <a:alpha val="100000"/>
            </a:srgbClr>
          </a:solidFill>
          <a:ln w="25400" cap="sq">
            <a:noFill/>
          </a:ln>
        </p:spPr>
        <p:txBody>
          <a:bodyPr vert="horz" wrap="square" lIns="68576" tIns="34287" rIns="68576" bIns="34287" rtlCol="0" anchor="ctr"/>
          <a:lstStyle/>
          <a:p>
            <a:pPr algn="ctr"/>
            <a:endParaRPr kumimoji="1" lang="zh-CN" altLang="en-US"/>
          </a:p>
        </p:txBody>
      </p:sp>
      <p:sp>
        <p:nvSpPr>
          <p:cNvPr id="27" name="标题 1"/>
          <p:cNvSpPr txBox="1"/>
          <p:nvPr/>
        </p:nvSpPr>
        <p:spPr>
          <a:xfrm>
            <a:off x="7575855" y="6028510"/>
            <a:ext cx="1215000" cy="40500"/>
          </a:xfrm>
          <a:prstGeom prst="rect">
            <a:avLst/>
          </a:prstGeom>
          <a:solidFill>
            <a:schemeClr val="accent1">
              <a:lumMod val="60000"/>
              <a:lumOff val="40000"/>
            </a:schemeClr>
          </a:solidFill>
          <a:ln w="25400" cap="sq">
            <a:noFill/>
          </a:ln>
        </p:spPr>
        <p:txBody>
          <a:bodyPr vert="horz" wrap="square" lIns="68576" tIns="34287" rIns="68576" bIns="34287" rtlCol="0" anchor="ctr"/>
          <a:lstStyle/>
          <a:p>
            <a:pPr algn="ct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规划</a:t>
            </a:r>
            <a:r>
              <a:rPr kumimoji="1" lang="zh-CN" altLang="en-US" sz="2400">
                <a:ln w="12700">
                  <a:noFill/>
                </a:ln>
                <a:solidFill>
                  <a:schemeClr val="tx1">
                    <a:lumMod val="85000"/>
                    <a:lumOff val="15000"/>
                  </a:schemeClr>
                </a:solidFill>
                <a:latin typeface="OPPOSans R"/>
                <a:ea typeface="OPPOSans R"/>
                <a:cs typeface="OPPOSans R"/>
              </a:rPr>
              <a:t>代理</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7" name="图片 6" descr="规划代理"/>
          <p:cNvPicPr>
            <a:picLocks noChangeAspect="1"/>
          </p:cNvPicPr>
          <p:nvPr/>
        </p:nvPicPr>
        <p:blipFill>
          <a:blip r:embed="rId1"/>
          <a:stretch>
            <a:fillRect/>
          </a:stretch>
        </p:blipFill>
        <p:spPr>
          <a:xfrm>
            <a:off x="624840" y="1412240"/>
            <a:ext cx="11036300" cy="411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编码和测试</a:t>
            </a:r>
            <a:r>
              <a:rPr kumimoji="1" lang="zh-CN" altLang="en-US" sz="2400">
                <a:ln w="12700">
                  <a:noFill/>
                </a:ln>
                <a:solidFill>
                  <a:schemeClr val="tx1">
                    <a:lumMod val="85000"/>
                    <a:lumOff val="15000"/>
                  </a:schemeClr>
                </a:solidFill>
                <a:latin typeface="OPPOSans R"/>
                <a:ea typeface="OPPOSans R"/>
                <a:cs typeface="OPPOSans R"/>
              </a:rPr>
              <a:t>代理</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2" name="图片 1" descr="编码和测试代理"/>
          <p:cNvPicPr>
            <a:picLocks noChangeAspect="1"/>
          </p:cNvPicPr>
          <p:nvPr/>
        </p:nvPicPr>
        <p:blipFill>
          <a:blip r:embed="rId1"/>
          <a:stretch>
            <a:fillRect/>
          </a:stretch>
        </p:blipFill>
        <p:spPr>
          <a:xfrm>
            <a:off x="845820" y="1571625"/>
            <a:ext cx="10502900" cy="3714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不同方案解决问题</a:t>
            </a:r>
            <a:r>
              <a:rPr kumimoji="1" lang="zh-CN" altLang="en-US" sz="2400">
                <a:ln w="12700">
                  <a:noFill/>
                </a:ln>
                <a:solidFill>
                  <a:schemeClr val="tx1">
                    <a:lumMod val="85000"/>
                    <a:lumOff val="15000"/>
                  </a:schemeClr>
                </a:solidFill>
                <a:latin typeface="OPPOSans R"/>
                <a:ea typeface="OPPOSans R"/>
                <a:cs typeface="OPPOSans R"/>
              </a:rPr>
              <a:t>示例</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3" name="图片 2" descr="不同方案解决问题示例"/>
          <p:cNvPicPr>
            <a:picLocks noChangeAspect="1"/>
          </p:cNvPicPr>
          <p:nvPr/>
        </p:nvPicPr>
        <p:blipFill>
          <a:blip r:embed="rId1"/>
          <a:stretch>
            <a:fillRect/>
          </a:stretch>
        </p:blipFill>
        <p:spPr>
          <a:xfrm>
            <a:off x="1993265" y="980440"/>
            <a:ext cx="7573010" cy="5707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4522187"/>
            <a:ext cx="4032448" cy="2198473"/>
            <a:chOff x="0" y="4522187"/>
            <a:chExt cx="4032448" cy="2198473"/>
          </a:xfrm>
        </p:grpSpPr>
        <p:pic>
          <p:nvPicPr>
            <p:cNvPr id="3" name="图片 2"/>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pic>
          <p:nvPicPr>
            <p:cNvPr id="4" name="图片 3"/>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grpSp>
      <p:grpSp>
        <p:nvGrpSpPr>
          <p:cNvPr id="5" name="组合 4"/>
          <p:cNvGrpSpPr/>
          <p:nvPr/>
        </p:nvGrpSpPr>
        <p:grpSpPr>
          <a:xfrm>
            <a:off x="7916827" y="4483162"/>
            <a:ext cx="4301440" cy="2276522"/>
            <a:chOff x="7916827" y="4483162"/>
            <a:chExt cx="4301440" cy="2276522"/>
          </a:xfrm>
        </p:grpSpPr>
        <p:pic>
          <p:nvPicPr>
            <p:cNvPr id="6" name="图片 5"/>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pic>
          <p:nvPicPr>
            <p:cNvPr id="7" name="图片 6"/>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grpSp>
      <p:sp>
        <p:nvSpPr>
          <p:cNvPr id="8" name="标题 1"/>
          <p:cNvSpPr txBox="1"/>
          <p:nvPr/>
        </p:nvSpPr>
        <p:spPr>
          <a:xfrm>
            <a:off x="5414801" y="1628800"/>
            <a:ext cx="1368152" cy="1368152"/>
          </a:xfrm>
          <a:prstGeom prst="ellipse">
            <a:avLst/>
          </a:prstGeom>
          <a:gradFill>
            <a:gsLst>
              <a:gs pos="0">
                <a:srgbClr val="0E1A40">
                  <a:alpha val="100000"/>
                </a:srgbClr>
              </a:gs>
              <a:gs pos="100000">
                <a:srgbClr val="2F5EB0">
                  <a:alpha val="100000"/>
                </a:srgbClr>
              </a:gs>
            </a:gsLst>
            <a:lin ang="13800000" scaled="0"/>
          </a:gradFill>
          <a:ln w="25400" cap="sq">
            <a:noFill/>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5669078" y="2010030"/>
            <a:ext cx="859598" cy="59025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cap="sq">
            <a:noFill/>
          </a:ln>
        </p:spPr>
        <p:txBody>
          <a:bodyPr vert="horz" wrap="square" lIns="91440" tIns="45720" rIns="91440" bIns="45720" rtlCol="0" anchor="ctr"/>
          <a:lstStyle/>
          <a:p>
            <a:pPr algn="ctr"/>
            <a:endParaRPr kumimoji="1" lang="zh-CN" altLang="en-US"/>
          </a:p>
        </p:txBody>
      </p:sp>
      <p:sp>
        <p:nvSpPr>
          <p:cNvPr id="10" name="标题 1"/>
          <p:cNvSpPr txBox="1"/>
          <p:nvPr/>
        </p:nvSpPr>
        <p:spPr>
          <a:xfrm>
            <a:off x="5093037" y="3111376"/>
            <a:ext cx="1993900" cy="535940"/>
          </a:xfrm>
          <a:prstGeom prst="rect">
            <a:avLst/>
          </a:prstGeom>
          <a:noFill/>
          <a:ln>
            <a:noFill/>
          </a:ln>
          <a:effectLst/>
        </p:spPr>
        <p:txBody>
          <a:bodyPr vert="horz" wrap="square" lIns="91440" tIns="45720" rIns="91440" bIns="45720" rtlCol="0" anchor="t">
            <a:spAutoFit/>
          </a:bodyPr>
          <a:lstStyle/>
          <a:p>
            <a:pPr algn="ctr"/>
            <a:r>
              <a:rPr kumimoji="1" lang="en-US" altLang="zh-CN" sz="3200">
                <a:ln w="12700">
                  <a:noFill/>
                </a:ln>
                <a:solidFill>
                  <a:srgbClr val="2F5EB0">
                    <a:alpha val="100000"/>
                  </a:srgbClr>
                </a:solidFill>
                <a:latin typeface="OPPOSans R"/>
                <a:ea typeface="OPPOSans R"/>
                <a:cs typeface="OPPOSans R"/>
              </a:rPr>
              <a:t>03</a:t>
            </a:r>
            <a:endParaRPr kumimoji="1" lang="zh-CN" altLang="en-US"/>
          </a:p>
        </p:txBody>
      </p:sp>
      <p:sp>
        <p:nvSpPr>
          <p:cNvPr id="11" name="标题 1"/>
          <p:cNvSpPr txBox="1"/>
          <p:nvPr/>
        </p:nvSpPr>
        <p:spPr>
          <a:xfrm>
            <a:off x="1876127" y="3642974"/>
            <a:ext cx="8445500" cy="583565"/>
          </a:xfrm>
          <a:prstGeom prst="rect">
            <a:avLst/>
          </a:prstGeom>
          <a:noFill/>
          <a:ln>
            <a:noFill/>
          </a:ln>
          <a:effectLst/>
        </p:spPr>
        <p:txBody>
          <a:bodyPr vert="horz" wrap="square" lIns="91440" tIns="45720" rIns="91440" bIns="45720" rtlCol="0" anchor="t">
            <a:spAutoFit/>
          </a:bodyPr>
          <a:lstStyle/>
          <a:p>
            <a:pPr algn="ctr"/>
            <a:r>
              <a:rPr kumimoji="1" lang="zh-CN" altLang="en-US" sz="3200">
                <a:ln w="12700">
                  <a:noFill/>
                </a:ln>
                <a:solidFill>
                  <a:srgbClr val="2F5EB0">
                    <a:alpha val="100000"/>
                  </a:srgbClr>
                </a:solidFill>
                <a:latin typeface="OPPOSans R"/>
                <a:ea typeface="OPPOSans R"/>
                <a:cs typeface="OPPOSans R"/>
              </a:rPr>
              <a:t>实验</a:t>
            </a:r>
            <a:endParaRPr kumimoji="1" lang="zh-CN" altLang="en-US" sz="3200">
              <a:ln w="12700">
                <a:noFill/>
              </a:ln>
              <a:solidFill>
                <a:srgbClr val="2F5EB0">
                  <a:alpha val="100000"/>
                </a:srgbClr>
              </a:solidFill>
              <a:latin typeface="OPPOSans R"/>
              <a:ea typeface="OPPOSans R"/>
              <a:cs typeface="OPPOSans R"/>
            </a:endParaRPr>
          </a:p>
        </p:txBody>
      </p:sp>
      <p:sp>
        <p:nvSpPr>
          <p:cNvPr id="12" name="标题 1"/>
          <p:cNvSpPr txBox="1"/>
          <p:nvPr/>
        </p:nvSpPr>
        <p:spPr>
          <a:xfrm>
            <a:off x="4371677" y="4187754"/>
            <a:ext cx="3454400" cy="368300"/>
          </a:xfrm>
          <a:prstGeom prst="rect">
            <a:avLst/>
          </a:prstGeom>
          <a:noFill/>
          <a:ln>
            <a:noFill/>
          </a:ln>
          <a:effectLst/>
        </p:spPr>
        <p:txBody>
          <a:bodyPr vert="horz" wrap="square" lIns="91440" tIns="45720" rIns="91440" bIns="45720" rtlCol="0" anchor="t">
            <a:spAutoFit/>
          </a:bodyPr>
          <a:lstStyle/>
          <a:p>
            <a:pPr algn="ctr"/>
            <a:endParaRPr kumimoji="1" lang="zh-CN" altLang="en-US"/>
          </a:p>
        </p:txBody>
      </p:sp>
      <p:cxnSp>
        <p:nvCxnSpPr>
          <p:cNvPr id="13" name="标题 1"/>
          <p:cNvCxnSpPr/>
          <p:nvPr/>
        </p:nvCxnSpPr>
        <p:spPr>
          <a:xfrm>
            <a:off x="5018757" y="4179392"/>
            <a:ext cx="2160240" cy="0"/>
          </a:xfrm>
          <a:prstGeom prst="line">
            <a:avLst/>
          </a:prstGeom>
          <a:noFill/>
          <a:ln w="9525" cap="sq">
            <a:solidFill>
              <a:srgbClr val="2F5EB0">
                <a:alpha val="100000"/>
              </a:srgbClr>
            </a:solidFill>
            <a:headEnd type="none" w="med" len="med"/>
            <a:tailEnd type="none" w="med" len="med"/>
          </a:ln>
        </p:spPr>
      </p:cxnSp>
      <p:sp>
        <p:nvSpPr>
          <p:cNvPr id="14" name="标题 1"/>
          <p:cNvSpPr txBox="1"/>
          <p:nvPr/>
        </p:nvSpPr>
        <p:spPr>
          <a:xfrm flipH="1">
            <a:off x="-3" y="6525344"/>
            <a:ext cx="12195177" cy="360511"/>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4" y="6596410"/>
            <a:ext cx="12195177" cy="288974"/>
          </a:xfrm>
          <a:prstGeom prst="rect">
            <a:avLst/>
          </a:prstGeom>
          <a:solidFill>
            <a:schemeClr val="tx1">
              <a:lumMod val="75000"/>
              <a:lumOff val="25000"/>
            </a:schemeClr>
          </a:solidFill>
          <a:ln w="25400" cap="sq">
            <a:noFill/>
          </a:ln>
        </p:spPr>
        <p:txBody>
          <a:bodyPr vert="horz" wrap="square" lIns="91440" tIns="45720" rIns="91440" bIns="45720" rtlCol="0" anchor="ctr"/>
          <a:lstStyle/>
          <a:p>
            <a:pPr algn="ctr"/>
            <a:endParaRPr kumimoji="1" lang="zh-CN" altLang="en-US"/>
          </a:p>
        </p:txBody>
      </p:sp>
      <p:sp>
        <p:nvSpPr>
          <p:cNvPr id="16" name="标题 1"/>
          <p:cNvSpPr txBox="1"/>
          <p:nvPr/>
        </p:nvSpPr>
        <p:spPr>
          <a:xfrm>
            <a:off x="9976569" y="6493142"/>
            <a:ext cx="1018294" cy="111815"/>
          </a:xfrm>
          <a:custGeom>
            <a:avLst/>
            <a:gdLst>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10067547" y="6493142"/>
            <a:ext cx="1070600" cy="392242"/>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8" name="标题 1"/>
          <p:cNvSpPr txBox="1"/>
          <p:nvPr/>
        </p:nvSpPr>
        <p:spPr>
          <a:xfrm>
            <a:off x="10202043" y="6493142"/>
            <a:ext cx="792820" cy="392242"/>
          </a:xfrm>
          <a:prstGeom prst="rect">
            <a:avLst/>
          </a:prstGeom>
          <a:noFill/>
          <a:ln cap="sq">
            <a:noFill/>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数据集和评价</a:t>
            </a:r>
            <a:r>
              <a:rPr kumimoji="1" lang="zh-CN" altLang="en-US" sz="2400">
                <a:ln w="12700">
                  <a:noFill/>
                </a:ln>
                <a:solidFill>
                  <a:schemeClr val="tx1">
                    <a:lumMod val="85000"/>
                    <a:lumOff val="15000"/>
                  </a:schemeClr>
                </a:solidFill>
                <a:latin typeface="OPPOSans R"/>
                <a:ea typeface="OPPOSans R"/>
                <a:cs typeface="OPPOSans R"/>
              </a:rPr>
              <a:t>指标</a:t>
            </a:r>
            <a:endParaRPr kumimoji="1" lang="zh-CN" altLang="en-US" sz="2400">
              <a:ln w="12700">
                <a:noFill/>
              </a:ln>
              <a:solidFill>
                <a:schemeClr val="tx1">
                  <a:lumMod val="85000"/>
                  <a:lumOff val="15000"/>
                </a:schemeClr>
              </a:solidFill>
              <a:latin typeface="OPPOSans R"/>
              <a:ea typeface="OPPOSans R"/>
              <a:cs typeface="OPPOSans R"/>
            </a:endParaRPr>
          </a:p>
        </p:txBody>
      </p:sp>
      <p:sp>
        <p:nvSpPr>
          <p:cNvPr id="16" name="文本框 15"/>
          <p:cNvSpPr txBox="1"/>
          <p:nvPr/>
        </p:nvSpPr>
        <p:spPr>
          <a:xfrm>
            <a:off x="840740" y="1268730"/>
            <a:ext cx="9907905" cy="44786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数据集：</a:t>
            </a:r>
            <a:r>
              <a:rPr lang="en-US" altLang="zh-CN" sz="1800">
                <a:latin typeface="Arial" panose="020B0604020202020204" pitchFamily="34" charset="0"/>
                <a:ea typeface="微软雅黑" panose="020B0503020204020204" charset="-122"/>
              </a:rPr>
              <a:t>HumanEval</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HumanEval-ET,EvalPlus</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MBPP</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MBPP-ET</a:t>
            </a:r>
            <a:r>
              <a:rPr lang="zh-CN" altLang="en-US" sz="1800">
                <a:latin typeface="Arial" panose="020B0604020202020204" pitchFamily="34" charset="0"/>
                <a:ea typeface="微软雅黑" panose="020B0503020204020204" charset="-122"/>
              </a:rPr>
              <a:t>（从</a:t>
            </a:r>
            <a:r>
              <a:rPr lang="en-US" altLang="zh-CN" sz="1800">
                <a:latin typeface="Arial" panose="020B0604020202020204" pitchFamily="34" charset="0"/>
                <a:ea typeface="微软雅黑" panose="020B0503020204020204" charset="-122"/>
              </a:rPr>
              <a:t>MBPP-ET</a:t>
            </a:r>
            <a:r>
              <a:rPr lang="zh-CN" altLang="en-US" sz="1800">
                <a:latin typeface="Arial" panose="020B0604020202020204" pitchFamily="34" charset="0"/>
                <a:ea typeface="微软雅黑" panose="020B0503020204020204" charset="-122"/>
              </a:rPr>
              <a:t>中随机移除一个测试用例，并将其作为</a:t>
            </a:r>
            <a:r>
              <a:rPr lang="en-US" altLang="zh-CN" sz="1800">
                <a:latin typeface="Arial" panose="020B0604020202020204" pitchFamily="34" charset="0"/>
                <a:ea typeface="微软雅黑" panose="020B0503020204020204" charset="-122"/>
              </a:rPr>
              <a:t>I/O</a:t>
            </a:r>
            <a:r>
              <a:rPr lang="zh-CN" altLang="en-US" sz="1800">
                <a:latin typeface="Arial" panose="020B0604020202020204" pitchFamily="34" charset="0"/>
                <a:ea typeface="微软雅黑" panose="020B0503020204020204" charset="-122"/>
              </a:rPr>
              <a:t>样本）</a:t>
            </a:r>
            <a:endParaRPr lang="en-US" altLang="zh-CN"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               APPS,xCodeEval</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CodeC</a:t>
            </a:r>
            <a:r>
              <a:rPr lang="en-US" altLang="zh-CN" sz="1800">
                <a:latin typeface="Arial" panose="020B0604020202020204" pitchFamily="34" charset="0"/>
                <a:ea typeface="微软雅黑" panose="020B0503020204020204" charset="-122"/>
              </a:rPr>
              <a:t>ontest</a:t>
            </a:r>
            <a:endParaRPr lang="en-US" altLang="zh-CN"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基础模型及评价指标：使用</a:t>
            </a:r>
            <a:r>
              <a:rPr lang="en-US" altLang="zh-CN" sz="1800">
                <a:latin typeface="Arial" panose="020B0604020202020204" pitchFamily="34" charset="0"/>
                <a:ea typeface="微软雅黑" panose="020B0503020204020204" charset="-122"/>
              </a:rPr>
              <a:t>Chat-GPT</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gpt-3.5-turbo-1106</a:t>
            </a:r>
            <a:r>
              <a:rPr lang="zh-CN" altLang="en-US" sz="1800">
                <a:latin typeface="Arial" panose="020B0604020202020204" pitchFamily="34" charset="0"/>
                <a:ea typeface="微软雅黑" panose="020B0503020204020204" charset="-122"/>
              </a:rPr>
              <a:t>）</a:t>
            </a:r>
            <a:r>
              <a:rPr lang="en-US" altLang="zh-CN" sz="1800">
                <a:latin typeface="Arial" panose="020B0604020202020204" pitchFamily="34" charset="0"/>
                <a:ea typeface="微软雅黑" panose="020B0503020204020204" charset="-122"/>
              </a:rPr>
              <a:t>,GPT4(gpt-4-1106-preview)</a:t>
            </a:r>
            <a:endParaRPr lang="en-US" altLang="zh-CN"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评价指标为</a:t>
            </a:r>
            <a:r>
              <a:rPr lang="en-US" altLang="zh-CN" sz="1800">
                <a:latin typeface="Arial" panose="020B0604020202020204" pitchFamily="34" charset="0"/>
                <a:ea typeface="微软雅黑" panose="020B0503020204020204" charset="-122"/>
              </a:rPr>
              <a:t>pass@k</a:t>
            </a:r>
            <a:r>
              <a:rPr lang="zh-CN" altLang="en-US" sz="1800">
                <a:latin typeface="Arial" panose="020B0604020202020204" pitchFamily="34" charset="0"/>
                <a:ea typeface="微软雅黑" panose="020B0503020204020204" charset="-122"/>
              </a:rPr>
              <a:t>（表示生成</a:t>
            </a:r>
            <a:r>
              <a:rPr lang="en-US" altLang="zh-CN" sz="1800">
                <a:latin typeface="Arial" panose="020B0604020202020204" pitchFamily="34" charset="0"/>
                <a:ea typeface="微软雅黑" panose="020B0503020204020204" charset="-122"/>
              </a:rPr>
              <a:t>k</a:t>
            </a:r>
            <a:r>
              <a:rPr lang="zh-CN" altLang="en-US" sz="1800">
                <a:latin typeface="Arial" panose="020B0604020202020204" pitchFamily="34" charset="0"/>
                <a:ea typeface="微软雅黑" panose="020B0503020204020204" charset="-122"/>
              </a:rPr>
              <a:t>个解决方案中有一个正确即为</a:t>
            </a:r>
            <a:r>
              <a:rPr lang="zh-CN" altLang="en-US" sz="1800">
                <a:latin typeface="Arial" panose="020B0604020202020204" pitchFamily="34" charset="0"/>
                <a:ea typeface="微软雅黑" panose="020B0503020204020204" charset="-122"/>
              </a:rPr>
              <a:t>通过）</a:t>
            </a:r>
            <a:endParaRPr lang="zh-CN" altLang="en-US" sz="1800">
              <a:latin typeface="Arial" panose="020B0604020202020204" pitchFamily="34" charset="0"/>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不同方法的</a:t>
            </a:r>
            <a:r>
              <a:rPr kumimoji="1" lang="en-US" altLang="zh-CN" sz="2400">
                <a:ln w="12700">
                  <a:noFill/>
                </a:ln>
                <a:solidFill>
                  <a:schemeClr val="tx1">
                    <a:lumMod val="85000"/>
                    <a:lumOff val="15000"/>
                  </a:schemeClr>
                </a:solidFill>
                <a:latin typeface="OPPOSans R"/>
                <a:ea typeface="OPPOSans R"/>
                <a:cs typeface="OPPOSans R"/>
              </a:rPr>
              <a:t>pass@1</a:t>
            </a:r>
            <a:r>
              <a:rPr kumimoji="1" lang="zh-CN" altLang="en-US" sz="2400">
                <a:ln w="12700">
                  <a:noFill/>
                </a:ln>
                <a:solidFill>
                  <a:schemeClr val="tx1">
                    <a:lumMod val="85000"/>
                    <a:lumOff val="15000"/>
                  </a:schemeClr>
                </a:solidFill>
                <a:latin typeface="OPPOSans R"/>
                <a:ea typeface="OPPOSans R"/>
                <a:cs typeface="OPPOSans R"/>
              </a:rPr>
              <a:t>结果</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2" name="图片 1" descr="不同方法的pass@1结果"/>
          <p:cNvPicPr>
            <a:picLocks noChangeAspect="1"/>
          </p:cNvPicPr>
          <p:nvPr/>
        </p:nvPicPr>
        <p:blipFill>
          <a:blip r:embed="rId1"/>
          <a:stretch>
            <a:fillRect/>
          </a:stretch>
        </p:blipFill>
        <p:spPr>
          <a:xfrm>
            <a:off x="1344930" y="980440"/>
            <a:ext cx="9127490" cy="5826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en-US" altLang="zh-CN" sz="2400">
                <a:ln w="12700">
                  <a:noFill/>
                </a:ln>
                <a:solidFill>
                  <a:schemeClr val="tx1">
                    <a:lumMod val="85000"/>
                    <a:lumOff val="15000"/>
                  </a:schemeClr>
                </a:solidFill>
                <a:latin typeface="OPPOSans R"/>
                <a:ea typeface="OPPOSans R"/>
                <a:cs typeface="OPPOSans R"/>
              </a:rPr>
              <a:t>CodeContest</a:t>
            </a:r>
            <a:r>
              <a:rPr kumimoji="1" lang="zh-CN" altLang="en-US" sz="2400">
                <a:ln w="12700">
                  <a:noFill/>
                </a:ln>
                <a:solidFill>
                  <a:schemeClr val="tx1">
                    <a:lumMod val="85000"/>
                    <a:lumOff val="15000"/>
                  </a:schemeClr>
                </a:solidFill>
                <a:latin typeface="OPPOSans R"/>
                <a:ea typeface="OPPOSans R"/>
                <a:cs typeface="OPPOSans R"/>
              </a:rPr>
              <a:t>上的</a:t>
            </a:r>
            <a:r>
              <a:rPr kumimoji="1" lang="en-US" altLang="zh-CN" sz="2400">
                <a:ln w="12700">
                  <a:noFill/>
                </a:ln>
                <a:solidFill>
                  <a:schemeClr val="tx1">
                    <a:lumMod val="85000"/>
                    <a:lumOff val="15000"/>
                  </a:schemeClr>
                </a:solidFill>
                <a:latin typeface="OPPOSans R"/>
                <a:ea typeface="OPPOSans R"/>
                <a:cs typeface="OPPOSans R"/>
              </a:rPr>
              <a:t>pass@5</a:t>
            </a:r>
            <a:r>
              <a:rPr kumimoji="1" lang="zh-CN" altLang="en-US" sz="2400">
                <a:ln w="12700">
                  <a:noFill/>
                </a:ln>
                <a:solidFill>
                  <a:schemeClr val="tx1">
                    <a:lumMod val="85000"/>
                    <a:lumOff val="15000"/>
                  </a:schemeClr>
                </a:solidFill>
                <a:latin typeface="OPPOSans R"/>
                <a:ea typeface="OPPOSans R"/>
                <a:cs typeface="OPPOSans R"/>
              </a:rPr>
              <a:t>结果</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3" name="图片 2" descr="codecontest上pass@5的结果"/>
          <p:cNvPicPr>
            <a:picLocks noChangeAspect="1"/>
          </p:cNvPicPr>
          <p:nvPr/>
        </p:nvPicPr>
        <p:blipFill>
          <a:blip r:embed="rId1"/>
          <a:stretch>
            <a:fillRect/>
          </a:stretch>
        </p:blipFill>
        <p:spPr>
          <a:xfrm>
            <a:off x="3344545" y="1714500"/>
            <a:ext cx="5505450" cy="342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根据不同算法类型和难度等级得出的正确结果（</a:t>
            </a:r>
            <a:r>
              <a:rPr kumimoji="1" lang="en-US" altLang="zh-CN" sz="2400">
                <a:ln w="12700">
                  <a:noFill/>
                </a:ln>
                <a:solidFill>
                  <a:schemeClr val="tx1">
                    <a:lumMod val="85000"/>
                    <a:lumOff val="15000"/>
                  </a:schemeClr>
                </a:solidFill>
                <a:latin typeface="OPPOSans R"/>
                <a:ea typeface="OPPOSans R"/>
                <a:cs typeface="OPPOSans R"/>
              </a:rPr>
              <a:t>xCodeEval</a:t>
            </a:r>
            <a:r>
              <a:rPr kumimoji="1" lang="zh-CN" altLang="en-US" sz="2400">
                <a:ln w="12700">
                  <a:noFill/>
                </a:ln>
                <a:solidFill>
                  <a:schemeClr val="tx1">
                    <a:lumMod val="85000"/>
                    <a:lumOff val="15000"/>
                  </a:schemeClr>
                </a:solidFill>
                <a:latin typeface="OPPOSans R"/>
                <a:ea typeface="OPPOSans R"/>
                <a:cs typeface="OPPOSans R"/>
              </a:rPr>
              <a:t>数据集）</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2" name="图片 1" descr="根据算法类型和难度级别得出的正确答案数量（xCodeEval）"/>
          <p:cNvPicPr>
            <a:picLocks noChangeAspect="1"/>
          </p:cNvPicPr>
          <p:nvPr/>
        </p:nvPicPr>
        <p:blipFill>
          <a:blip r:embed="rId1"/>
          <a:stretch>
            <a:fillRect/>
          </a:stretch>
        </p:blipFill>
        <p:spPr>
          <a:xfrm>
            <a:off x="807720" y="1092200"/>
            <a:ext cx="10579100" cy="4673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en-US" sz="2400">
                <a:ln w="12700">
                  <a:noFill/>
                </a:ln>
                <a:solidFill>
                  <a:schemeClr val="tx1">
                    <a:lumMod val="85000"/>
                    <a:lumOff val="15000"/>
                  </a:schemeClr>
                </a:solidFill>
                <a:latin typeface="OPPOSans R"/>
                <a:ea typeface="OPPOSans R"/>
                <a:cs typeface="OPPOSans R"/>
              </a:rPr>
              <a:t>MapCoder</a:t>
            </a:r>
            <a:r>
              <a:rPr kumimoji="1" lang="zh-CN" altLang="en-US" sz="2400">
                <a:ln w="12700">
                  <a:noFill/>
                </a:ln>
                <a:solidFill>
                  <a:schemeClr val="tx1">
                    <a:lumMod val="85000"/>
                    <a:lumOff val="15000"/>
                  </a:schemeClr>
                </a:solidFill>
                <a:latin typeface="OPPOSans R"/>
                <a:ea typeface="OPPOSans R"/>
                <a:cs typeface="OPPOSans R"/>
              </a:rPr>
              <a:t>在</a:t>
            </a:r>
            <a:r>
              <a:rPr kumimoji="1" lang="en-US" altLang="zh-CN" sz="2400">
                <a:ln w="12700">
                  <a:noFill/>
                </a:ln>
                <a:solidFill>
                  <a:schemeClr val="tx1">
                    <a:lumMod val="85000"/>
                    <a:lumOff val="15000"/>
                  </a:schemeClr>
                </a:solidFill>
                <a:latin typeface="OPPOSans R"/>
                <a:ea typeface="OPPOSans R"/>
                <a:cs typeface="OPPOSans R"/>
              </a:rPr>
              <a:t>Apps</a:t>
            </a:r>
            <a:r>
              <a:rPr kumimoji="1" lang="zh-CN" altLang="en-US" sz="2400">
                <a:ln w="12700">
                  <a:noFill/>
                </a:ln>
                <a:solidFill>
                  <a:schemeClr val="tx1">
                    <a:lumMod val="85000"/>
                    <a:lumOff val="15000"/>
                  </a:schemeClr>
                </a:solidFill>
                <a:latin typeface="OPPOSans R"/>
                <a:ea typeface="OPPOSans R"/>
                <a:cs typeface="OPPOSans R"/>
              </a:rPr>
              <a:t>数据集不同难度任务下的性能</a:t>
            </a:r>
            <a:r>
              <a:rPr kumimoji="1" lang="zh-CN" altLang="en-US" sz="2400">
                <a:ln w="12700">
                  <a:noFill/>
                </a:ln>
                <a:solidFill>
                  <a:schemeClr val="tx1">
                    <a:lumMod val="85000"/>
                    <a:lumOff val="15000"/>
                  </a:schemeClr>
                </a:solidFill>
                <a:latin typeface="OPPOSans R"/>
                <a:ea typeface="OPPOSans R"/>
                <a:cs typeface="OPPOSans R"/>
              </a:rPr>
              <a:t>表现</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3" name="图片 2" descr="MapCoder在Apps不同难度任务下的表现"/>
          <p:cNvPicPr>
            <a:picLocks noChangeAspect="1"/>
          </p:cNvPicPr>
          <p:nvPr/>
        </p:nvPicPr>
        <p:blipFill>
          <a:blip r:embed="rId1"/>
          <a:stretch>
            <a:fillRect/>
          </a:stretch>
        </p:blipFill>
        <p:spPr>
          <a:xfrm>
            <a:off x="984885" y="1340485"/>
            <a:ext cx="5143500" cy="4362450"/>
          </a:xfrm>
          <a:prstGeom prst="rect">
            <a:avLst/>
          </a:prstGeom>
        </p:spPr>
      </p:pic>
      <p:pic>
        <p:nvPicPr>
          <p:cNvPr id="5" name="图片 4" descr="不同编程语言的正确答案数量"/>
          <p:cNvPicPr>
            <a:picLocks noChangeAspect="1"/>
          </p:cNvPicPr>
          <p:nvPr/>
        </p:nvPicPr>
        <p:blipFill>
          <a:blip r:embed="rId2"/>
          <a:stretch>
            <a:fillRect/>
          </a:stretch>
        </p:blipFill>
        <p:spPr>
          <a:xfrm>
            <a:off x="6601460" y="1017905"/>
            <a:ext cx="4671695" cy="48215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验证</a:t>
            </a:r>
            <a:r>
              <a:rPr kumimoji="1" lang="en-US" altLang="zh-CN" sz="2400">
                <a:ln w="12700">
                  <a:noFill/>
                </a:ln>
                <a:solidFill>
                  <a:schemeClr val="tx1">
                    <a:lumMod val="85000"/>
                    <a:lumOff val="15000"/>
                  </a:schemeClr>
                </a:solidFill>
                <a:latin typeface="OPPOSans R"/>
                <a:ea typeface="OPPOSans R"/>
                <a:cs typeface="OPPOSans R"/>
              </a:rPr>
              <a:t>MapCoder</a:t>
            </a:r>
            <a:r>
              <a:rPr kumimoji="1" lang="zh-CN" altLang="en-US" sz="2400">
                <a:ln w="12700">
                  <a:noFill/>
                </a:ln>
                <a:solidFill>
                  <a:schemeClr val="tx1">
                    <a:lumMod val="85000"/>
                    <a:lumOff val="15000"/>
                  </a:schemeClr>
                </a:solidFill>
                <a:latin typeface="OPPOSans R"/>
                <a:ea typeface="OPPOSans R"/>
                <a:cs typeface="OPPOSans R"/>
              </a:rPr>
              <a:t>在不同模型中的鲁棒</a:t>
            </a:r>
            <a:r>
              <a:rPr kumimoji="1" lang="zh-CN" altLang="en-US" sz="2400">
                <a:ln w="12700">
                  <a:noFill/>
                </a:ln>
                <a:solidFill>
                  <a:schemeClr val="tx1">
                    <a:lumMod val="85000"/>
                    <a:lumOff val="15000"/>
                  </a:schemeClr>
                </a:solidFill>
                <a:latin typeface="OPPOSans R"/>
                <a:ea typeface="OPPOSans R"/>
                <a:cs typeface="OPPOSans R"/>
              </a:rPr>
              <a:t>性</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3" name="图片 2" descr="MapCoder在不同模型中的鲁棒性"/>
          <p:cNvPicPr>
            <a:picLocks noChangeAspect="1"/>
          </p:cNvPicPr>
          <p:nvPr/>
        </p:nvPicPr>
        <p:blipFill>
          <a:blip r:embed="rId1"/>
          <a:stretch>
            <a:fillRect/>
          </a:stretch>
        </p:blipFill>
        <p:spPr>
          <a:xfrm>
            <a:off x="3411220" y="1282700"/>
            <a:ext cx="5372100" cy="4292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标题 1"/>
          <p:cNvSpPr txBox="1"/>
          <p:nvPr>
            <p:custDataLst>
              <p:tags r:id="rId1"/>
            </p:custDataLst>
          </p:nvPr>
        </p:nvSpPr>
        <p:spPr>
          <a:xfrm>
            <a:off x="6262322" y="3025038"/>
            <a:ext cx="2520000" cy="864000"/>
          </a:xfrm>
          <a:prstGeom prst="rect">
            <a:avLst/>
          </a:prstGeom>
          <a:noFill/>
          <a:ln>
            <a:noFill/>
          </a:ln>
        </p:spPr>
        <p:txBody>
          <a:bodyPr vert="horz" wrap="square" lIns="0" tIns="0" rIns="0" bIns="0" rtlCol="0" anchor="t"/>
          <a:lstStyle/>
          <a:p>
            <a:pPr algn="l"/>
            <a:r>
              <a:rPr kumimoji="1" lang="zh-CN" altLang="en-US" sz="1400">
                <a:ln w="12700">
                  <a:noFill/>
                </a:ln>
                <a:solidFill>
                  <a:schemeClr val="accent1"/>
                </a:solidFill>
                <a:latin typeface="OPPOSans H"/>
                <a:ea typeface="OPPOSans H"/>
                <a:cs typeface="OPPOSans H"/>
              </a:rPr>
              <a:t>实验</a:t>
            </a:r>
            <a:endParaRPr kumimoji="1" lang="zh-CN" altLang="en-US" sz="1400">
              <a:ln w="12700">
                <a:noFill/>
              </a:ln>
              <a:solidFill>
                <a:schemeClr val="accent1"/>
              </a:solidFill>
              <a:latin typeface="OPPOSans H"/>
              <a:ea typeface="OPPOSans H"/>
              <a:cs typeface="OPPOSans H"/>
            </a:endParaRPr>
          </a:p>
        </p:txBody>
      </p:sp>
      <p:sp>
        <p:nvSpPr>
          <p:cNvPr id="3" name="标题 1"/>
          <p:cNvSpPr txBox="1"/>
          <p:nvPr>
            <p:custDataLst>
              <p:tags r:id="rId2"/>
            </p:custDataLst>
          </p:nvPr>
        </p:nvSpPr>
        <p:spPr>
          <a:xfrm>
            <a:off x="6262322" y="2441050"/>
            <a:ext cx="2520000" cy="540686"/>
          </a:xfrm>
          <a:prstGeom prst="rect">
            <a:avLst/>
          </a:prstGeom>
          <a:noFill/>
          <a:ln>
            <a:noFill/>
          </a:ln>
        </p:spPr>
        <p:txBody>
          <a:bodyPr vert="horz" wrap="square" lIns="0" tIns="0" rIns="0" bIns="0" rtlCol="0" anchor="t"/>
          <a:lstStyle/>
          <a:p>
            <a:pPr algn="l"/>
            <a:r>
              <a:rPr kumimoji="1" lang="en-US" altLang="zh-CN" sz="3600">
                <a:ln w="12700">
                  <a:noFill/>
                </a:ln>
                <a:solidFill>
                  <a:srgbClr val="404040">
                    <a:alpha val="100000"/>
                  </a:srgbClr>
                </a:solidFill>
                <a:latin typeface="OPPOSans H"/>
                <a:ea typeface="OPPOSans H"/>
                <a:cs typeface="OPPOSans H"/>
              </a:rPr>
              <a:t>03.</a:t>
            </a:r>
            <a:endParaRPr kumimoji="1" lang="zh-CN" altLang="en-US"/>
          </a:p>
        </p:txBody>
      </p:sp>
      <p:sp>
        <p:nvSpPr>
          <p:cNvPr id="4" name="标题 1"/>
          <p:cNvSpPr txBox="1"/>
          <p:nvPr>
            <p:custDataLst>
              <p:tags r:id="rId3"/>
            </p:custDataLst>
          </p:nvPr>
        </p:nvSpPr>
        <p:spPr>
          <a:xfrm>
            <a:off x="6262322" y="3932340"/>
            <a:ext cx="2520000" cy="72000"/>
          </a:xfrm>
          <a:prstGeom prst="rect">
            <a:avLst/>
          </a:prstGeom>
          <a:solidFill>
            <a:schemeClr val="accent1"/>
          </a:solidFill>
          <a:ln w="12700" cap="rnd">
            <a:noFill/>
            <a:prstDash val="solid"/>
            <a:rou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custDataLst>
              <p:tags r:id="rId4"/>
            </p:custDataLst>
          </p:nvPr>
        </p:nvSpPr>
        <p:spPr>
          <a:xfrm>
            <a:off x="557032" y="3025038"/>
            <a:ext cx="2520000" cy="864000"/>
          </a:xfrm>
          <a:prstGeom prst="rect">
            <a:avLst/>
          </a:prstGeom>
          <a:noFill/>
          <a:ln>
            <a:noFill/>
          </a:ln>
        </p:spPr>
        <p:txBody>
          <a:bodyPr vert="horz" wrap="square" lIns="0" tIns="0" rIns="0" bIns="0" rtlCol="0" anchor="t"/>
          <a:lstStyle/>
          <a:p>
            <a:pPr algn="l"/>
            <a:r>
              <a:rPr kumimoji="1" lang="zh-CN" altLang="en-US" sz="1400">
                <a:ln w="12700">
                  <a:noFill/>
                </a:ln>
                <a:solidFill>
                  <a:schemeClr val="accent1"/>
                </a:solidFill>
                <a:latin typeface="OPPOSans H"/>
                <a:ea typeface="OPPOSans H"/>
                <a:cs typeface="OPPOSans H"/>
              </a:rPr>
              <a:t>研究</a:t>
            </a:r>
            <a:r>
              <a:rPr kumimoji="1" lang="en-US" altLang="zh-CN" sz="1400">
                <a:ln w="12700">
                  <a:noFill/>
                </a:ln>
                <a:solidFill>
                  <a:schemeClr val="accent1"/>
                </a:solidFill>
                <a:latin typeface="OPPOSans H"/>
                <a:ea typeface="OPPOSans H"/>
                <a:cs typeface="OPPOSans H"/>
              </a:rPr>
              <a:t>背景</a:t>
            </a:r>
            <a:endParaRPr kumimoji="1" lang="zh-CN" altLang="en-US"/>
          </a:p>
        </p:txBody>
      </p:sp>
      <p:sp>
        <p:nvSpPr>
          <p:cNvPr id="6" name="标题 1"/>
          <p:cNvSpPr txBox="1"/>
          <p:nvPr>
            <p:custDataLst>
              <p:tags r:id="rId5"/>
            </p:custDataLst>
          </p:nvPr>
        </p:nvSpPr>
        <p:spPr>
          <a:xfrm>
            <a:off x="557032" y="2441050"/>
            <a:ext cx="2520000" cy="540686"/>
          </a:xfrm>
          <a:prstGeom prst="rect">
            <a:avLst/>
          </a:prstGeom>
          <a:noFill/>
          <a:ln>
            <a:noFill/>
          </a:ln>
        </p:spPr>
        <p:txBody>
          <a:bodyPr vert="horz" wrap="square" lIns="0" tIns="0" rIns="0" bIns="0" rtlCol="0" anchor="t"/>
          <a:lstStyle/>
          <a:p>
            <a:pPr algn="l"/>
            <a:r>
              <a:rPr kumimoji="1" lang="en-US" altLang="zh-CN" sz="3600">
                <a:ln w="12700">
                  <a:noFill/>
                </a:ln>
                <a:solidFill>
                  <a:srgbClr val="404040">
                    <a:alpha val="100000"/>
                  </a:srgbClr>
                </a:solidFill>
                <a:latin typeface="OPPOSans H"/>
                <a:ea typeface="OPPOSans H"/>
                <a:cs typeface="OPPOSans H"/>
              </a:rPr>
              <a:t>01.</a:t>
            </a:r>
            <a:endParaRPr kumimoji="1" lang="zh-CN" altLang="en-US"/>
          </a:p>
        </p:txBody>
      </p:sp>
      <p:sp>
        <p:nvSpPr>
          <p:cNvPr id="7" name="标题 1"/>
          <p:cNvSpPr txBox="1"/>
          <p:nvPr>
            <p:custDataLst>
              <p:tags r:id="rId6"/>
            </p:custDataLst>
          </p:nvPr>
        </p:nvSpPr>
        <p:spPr>
          <a:xfrm>
            <a:off x="557032" y="3932340"/>
            <a:ext cx="2520000" cy="72000"/>
          </a:xfrm>
          <a:prstGeom prst="rect">
            <a:avLst/>
          </a:prstGeom>
          <a:solidFill>
            <a:schemeClr val="accent1"/>
          </a:solidFill>
          <a:ln w="12700" cap="rnd">
            <a:noFill/>
            <a:prstDash val="solid"/>
            <a:rou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custDataLst>
              <p:tags r:id="rId7"/>
            </p:custDataLst>
          </p:nvPr>
        </p:nvSpPr>
        <p:spPr>
          <a:xfrm>
            <a:off x="3409677" y="3025038"/>
            <a:ext cx="2520000" cy="864000"/>
          </a:xfrm>
          <a:prstGeom prst="rect">
            <a:avLst/>
          </a:prstGeom>
          <a:noFill/>
          <a:ln>
            <a:noFill/>
          </a:ln>
        </p:spPr>
        <p:txBody>
          <a:bodyPr vert="horz" wrap="square" lIns="0" tIns="0" rIns="0" bIns="0" rtlCol="0" anchor="t"/>
          <a:lstStyle/>
          <a:p>
            <a:pPr algn="l"/>
            <a:r>
              <a:rPr kumimoji="1" lang="en-US" altLang="zh-CN" sz="1400">
                <a:ln w="12700">
                  <a:noFill/>
                </a:ln>
                <a:solidFill>
                  <a:schemeClr val="accent1"/>
                </a:solidFill>
                <a:latin typeface="OPPOSans H"/>
                <a:ea typeface="OPPOSans H"/>
                <a:cs typeface="OPPOSans H"/>
              </a:rPr>
              <a:t>MapCoder</a:t>
            </a:r>
            <a:r>
              <a:rPr kumimoji="1" lang="zh-CN" altLang="en-US" sz="1400">
                <a:ln w="12700">
                  <a:noFill/>
                </a:ln>
                <a:solidFill>
                  <a:schemeClr val="accent1"/>
                </a:solidFill>
                <a:latin typeface="OPPOSans H"/>
                <a:ea typeface="OPPOSans H"/>
                <a:cs typeface="OPPOSans H"/>
              </a:rPr>
              <a:t>架构</a:t>
            </a:r>
            <a:endParaRPr kumimoji="1" lang="zh-CN" altLang="en-US" sz="1400">
              <a:ln w="12700">
                <a:noFill/>
              </a:ln>
              <a:solidFill>
                <a:schemeClr val="accent1"/>
              </a:solidFill>
              <a:latin typeface="OPPOSans H"/>
              <a:ea typeface="OPPOSans H"/>
              <a:cs typeface="OPPOSans H"/>
            </a:endParaRPr>
          </a:p>
        </p:txBody>
      </p:sp>
      <p:sp>
        <p:nvSpPr>
          <p:cNvPr id="9" name="标题 1"/>
          <p:cNvSpPr txBox="1"/>
          <p:nvPr>
            <p:custDataLst>
              <p:tags r:id="rId8"/>
            </p:custDataLst>
          </p:nvPr>
        </p:nvSpPr>
        <p:spPr>
          <a:xfrm>
            <a:off x="3409677" y="2441050"/>
            <a:ext cx="2520000" cy="540686"/>
          </a:xfrm>
          <a:prstGeom prst="rect">
            <a:avLst/>
          </a:prstGeom>
          <a:noFill/>
          <a:ln>
            <a:noFill/>
          </a:ln>
        </p:spPr>
        <p:txBody>
          <a:bodyPr vert="horz" wrap="square" lIns="0" tIns="0" rIns="0" bIns="0" rtlCol="0" anchor="t"/>
          <a:lstStyle/>
          <a:p>
            <a:pPr algn="l"/>
            <a:r>
              <a:rPr kumimoji="1" lang="en-US" altLang="zh-CN" sz="3600">
                <a:ln w="12700">
                  <a:noFill/>
                </a:ln>
                <a:solidFill>
                  <a:srgbClr val="404040">
                    <a:alpha val="100000"/>
                  </a:srgbClr>
                </a:solidFill>
                <a:latin typeface="OPPOSans H"/>
                <a:ea typeface="OPPOSans H"/>
                <a:cs typeface="OPPOSans H"/>
              </a:rPr>
              <a:t>02.</a:t>
            </a:r>
            <a:endParaRPr kumimoji="1" lang="zh-CN" altLang="en-US"/>
          </a:p>
        </p:txBody>
      </p:sp>
      <p:sp>
        <p:nvSpPr>
          <p:cNvPr id="10" name="标题 1"/>
          <p:cNvSpPr txBox="1"/>
          <p:nvPr>
            <p:custDataLst>
              <p:tags r:id="rId9"/>
            </p:custDataLst>
          </p:nvPr>
        </p:nvSpPr>
        <p:spPr>
          <a:xfrm>
            <a:off x="3409677" y="3932340"/>
            <a:ext cx="2520000" cy="72000"/>
          </a:xfrm>
          <a:prstGeom prst="rect">
            <a:avLst/>
          </a:prstGeom>
          <a:solidFill>
            <a:schemeClr val="accent1"/>
          </a:solidFill>
          <a:ln w="12700" cap="rnd">
            <a:noFill/>
            <a:prstDash val="solid"/>
            <a:rou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custDataLst>
              <p:tags r:id="rId10"/>
            </p:custDataLst>
          </p:nvPr>
        </p:nvSpPr>
        <p:spPr>
          <a:xfrm>
            <a:off x="9114968" y="3025038"/>
            <a:ext cx="2520000" cy="864000"/>
          </a:xfrm>
          <a:prstGeom prst="rect">
            <a:avLst/>
          </a:prstGeom>
          <a:noFill/>
          <a:ln>
            <a:noFill/>
          </a:ln>
        </p:spPr>
        <p:txBody>
          <a:bodyPr vert="horz" wrap="square" lIns="0" tIns="0" rIns="0" bIns="0" rtlCol="0" anchor="t"/>
          <a:lstStyle/>
          <a:p>
            <a:pPr algn="l"/>
            <a:r>
              <a:rPr kumimoji="1" lang="zh-CN" altLang="en-US" sz="1400">
                <a:ln w="12700">
                  <a:noFill/>
                </a:ln>
                <a:solidFill>
                  <a:schemeClr val="accent1"/>
                </a:solidFill>
                <a:latin typeface="OPPOSans H"/>
                <a:ea typeface="OPPOSans H"/>
                <a:cs typeface="OPPOSans H"/>
              </a:rPr>
              <a:t>结论与</a:t>
            </a:r>
            <a:r>
              <a:rPr kumimoji="1" lang="zh-CN" altLang="en-US" sz="1400">
                <a:ln w="12700">
                  <a:noFill/>
                </a:ln>
                <a:solidFill>
                  <a:schemeClr val="accent1"/>
                </a:solidFill>
                <a:latin typeface="OPPOSans H"/>
                <a:ea typeface="OPPOSans H"/>
                <a:cs typeface="OPPOSans H"/>
              </a:rPr>
              <a:t>未来工作</a:t>
            </a:r>
            <a:endParaRPr kumimoji="1" lang="zh-CN" altLang="en-US" sz="1400">
              <a:ln w="12700">
                <a:noFill/>
              </a:ln>
              <a:solidFill>
                <a:schemeClr val="accent1"/>
              </a:solidFill>
              <a:latin typeface="OPPOSans H"/>
              <a:ea typeface="OPPOSans H"/>
              <a:cs typeface="OPPOSans H"/>
            </a:endParaRPr>
          </a:p>
        </p:txBody>
      </p:sp>
      <p:sp>
        <p:nvSpPr>
          <p:cNvPr id="12" name="标题 1"/>
          <p:cNvSpPr txBox="1"/>
          <p:nvPr>
            <p:custDataLst>
              <p:tags r:id="rId11"/>
            </p:custDataLst>
          </p:nvPr>
        </p:nvSpPr>
        <p:spPr>
          <a:xfrm>
            <a:off x="9114968" y="2441050"/>
            <a:ext cx="2520000" cy="540686"/>
          </a:xfrm>
          <a:prstGeom prst="rect">
            <a:avLst/>
          </a:prstGeom>
          <a:noFill/>
          <a:ln>
            <a:noFill/>
          </a:ln>
        </p:spPr>
        <p:txBody>
          <a:bodyPr vert="horz" wrap="square" lIns="0" tIns="0" rIns="0" bIns="0" rtlCol="0" anchor="t"/>
          <a:lstStyle/>
          <a:p>
            <a:pPr algn="l"/>
            <a:r>
              <a:rPr kumimoji="1" lang="en-US" altLang="zh-CN" sz="3600">
                <a:ln w="12700">
                  <a:noFill/>
                </a:ln>
                <a:solidFill>
                  <a:srgbClr val="404040">
                    <a:alpha val="100000"/>
                  </a:srgbClr>
                </a:solidFill>
                <a:latin typeface="OPPOSans H"/>
                <a:ea typeface="OPPOSans H"/>
                <a:cs typeface="OPPOSans H"/>
              </a:rPr>
              <a:t>04.</a:t>
            </a:r>
            <a:endParaRPr kumimoji="1" lang="zh-CN" altLang="en-US"/>
          </a:p>
        </p:txBody>
      </p:sp>
      <p:sp>
        <p:nvSpPr>
          <p:cNvPr id="13" name="标题 1"/>
          <p:cNvSpPr txBox="1"/>
          <p:nvPr>
            <p:custDataLst>
              <p:tags r:id="rId12"/>
            </p:custDataLst>
          </p:nvPr>
        </p:nvSpPr>
        <p:spPr>
          <a:xfrm>
            <a:off x="9114968" y="3932340"/>
            <a:ext cx="2520000" cy="72000"/>
          </a:xfrm>
          <a:prstGeom prst="rect">
            <a:avLst/>
          </a:prstGeom>
          <a:solidFill>
            <a:schemeClr val="accent1"/>
          </a:solidFill>
          <a:ln w="12700" cap="rnd">
            <a:noFill/>
            <a:prstDash val="solid"/>
            <a:rou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custDataLst>
              <p:tags r:id="rId13"/>
            </p:custDataLst>
          </p:nvPr>
        </p:nvSpPr>
        <p:spPr>
          <a:xfrm>
            <a:off x="6262322" y="5154798"/>
            <a:ext cx="2520000" cy="864000"/>
          </a:xfrm>
          <a:prstGeom prst="rect">
            <a:avLst/>
          </a:prstGeom>
          <a:noFill/>
          <a:ln>
            <a:noFill/>
          </a:ln>
        </p:spPr>
        <p:txBody>
          <a:bodyPr vert="horz" wrap="square" lIns="0" tIns="0" rIns="0" bIns="0" rtlCol="0" anchor="t"/>
          <a:lstStyle/>
          <a:p>
            <a:pPr algn="l"/>
            <a:endParaRPr kumimoji="1" lang="zh-CN" altLang="en-US"/>
          </a:p>
        </p:txBody>
      </p:sp>
      <p:sp>
        <p:nvSpPr>
          <p:cNvPr id="15" name="标题 1"/>
          <p:cNvSpPr txBox="1"/>
          <p:nvPr>
            <p:custDataLst>
              <p:tags r:id="rId14"/>
            </p:custDataLst>
          </p:nvPr>
        </p:nvSpPr>
        <p:spPr>
          <a:xfrm>
            <a:off x="6262322" y="4570810"/>
            <a:ext cx="2520000" cy="540686"/>
          </a:xfrm>
          <a:prstGeom prst="rect">
            <a:avLst/>
          </a:prstGeom>
          <a:noFill/>
          <a:ln>
            <a:noFill/>
          </a:ln>
        </p:spPr>
        <p:txBody>
          <a:bodyPr vert="horz" wrap="square" lIns="0" tIns="0" rIns="0" bIns="0" rtlCol="0" anchor="t"/>
          <a:lstStyle/>
          <a:p>
            <a:pPr algn="l"/>
            <a:endParaRPr kumimoji="1" lang="zh-CN" altLang="en-US"/>
          </a:p>
        </p:txBody>
      </p:sp>
      <p:sp>
        <p:nvSpPr>
          <p:cNvPr id="17" name="标题 1"/>
          <p:cNvSpPr txBox="1"/>
          <p:nvPr>
            <p:custDataLst>
              <p:tags r:id="rId15"/>
            </p:custDataLst>
          </p:nvPr>
        </p:nvSpPr>
        <p:spPr>
          <a:xfrm>
            <a:off x="557032" y="5154798"/>
            <a:ext cx="2520000" cy="864000"/>
          </a:xfrm>
          <a:prstGeom prst="rect">
            <a:avLst/>
          </a:prstGeom>
          <a:noFill/>
          <a:ln>
            <a:noFill/>
          </a:ln>
        </p:spPr>
        <p:txBody>
          <a:bodyPr vert="horz" wrap="square" lIns="0" tIns="0" rIns="0" bIns="0" rtlCol="0" anchor="t"/>
          <a:lstStyle/>
          <a:p>
            <a:pPr algn="l"/>
            <a:endParaRPr kumimoji="1" lang="zh-CN" altLang="en-US"/>
          </a:p>
        </p:txBody>
      </p:sp>
      <p:sp>
        <p:nvSpPr>
          <p:cNvPr id="18" name="标题 1"/>
          <p:cNvSpPr txBox="1"/>
          <p:nvPr>
            <p:custDataLst>
              <p:tags r:id="rId16"/>
            </p:custDataLst>
          </p:nvPr>
        </p:nvSpPr>
        <p:spPr>
          <a:xfrm>
            <a:off x="557032" y="4570810"/>
            <a:ext cx="2520000" cy="540686"/>
          </a:xfrm>
          <a:prstGeom prst="rect">
            <a:avLst/>
          </a:prstGeom>
          <a:noFill/>
          <a:ln>
            <a:noFill/>
          </a:ln>
        </p:spPr>
        <p:txBody>
          <a:bodyPr vert="horz" wrap="square" lIns="0" tIns="0" rIns="0" bIns="0" rtlCol="0" anchor="t"/>
          <a:lstStyle/>
          <a:p>
            <a:pPr algn="l"/>
            <a:endParaRPr kumimoji="1" lang="zh-CN" altLang="en-US"/>
          </a:p>
        </p:txBody>
      </p:sp>
      <p:sp>
        <p:nvSpPr>
          <p:cNvPr id="20" name="标题 1"/>
          <p:cNvSpPr txBox="1"/>
          <p:nvPr>
            <p:custDataLst>
              <p:tags r:id="rId17"/>
            </p:custDataLst>
          </p:nvPr>
        </p:nvSpPr>
        <p:spPr>
          <a:xfrm>
            <a:off x="3409677" y="5154798"/>
            <a:ext cx="2520000" cy="864000"/>
          </a:xfrm>
          <a:prstGeom prst="rect">
            <a:avLst/>
          </a:prstGeom>
          <a:noFill/>
          <a:ln>
            <a:noFill/>
          </a:ln>
        </p:spPr>
        <p:txBody>
          <a:bodyPr vert="horz" wrap="square" lIns="0" tIns="0" rIns="0" bIns="0" rtlCol="0" anchor="t"/>
          <a:lstStyle/>
          <a:p>
            <a:pPr algn="l"/>
            <a:endParaRPr kumimoji="1" lang="zh-CN" altLang="en-US"/>
          </a:p>
        </p:txBody>
      </p:sp>
      <p:sp>
        <p:nvSpPr>
          <p:cNvPr id="21" name="标题 1"/>
          <p:cNvSpPr txBox="1"/>
          <p:nvPr>
            <p:custDataLst>
              <p:tags r:id="rId18"/>
            </p:custDataLst>
          </p:nvPr>
        </p:nvSpPr>
        <p:spPr>
          <a:xfrm>
            <a:off x="3289027" y="4570810"/>
            <a:ext cx="2520000" cy="540686"/>
          </a:xfrm>
          <a:prstGeom prst="rect">
            <a:avLst/>
          </a:prstGeom>
          <a:noFill/>
          <a:ln>
            <a:noFill/>
          </a:ln>
        </p:spPr>
        <p:txBody>
          <a:bodyPr vert="horz" wrap="square" lIns="0" tIns="0" rIns="0" bIns="0" rtlCol="0" anchor="t"/>
          <a:lstStyle/>
          <a:p>
            <a:pPr algn="l"/>
            <a:endParaRPr kumimoji="1" lang="zh-CN" altLang="en-US"/>
          </a:p>
        </p:txBody>
      </p:sp>
      <p:sp>
        <p:nvSpPr>
          <p:cNvPr id="23" name="标题 1"/>
          <p:cNvSpPr txBox="1"/>
          <p:nvPr>
            <p:custDataLst>
              <p:tags r:id="rId19"/>
            </p:custDataLst>
          </p:nvPr>
        </p:nvSpPr>
        <p:spPr>
          <a:xfrm>
            <a:off x="9114968" y="5154798"/>
            <a:ext cx="2520000" cy="864000"/>
          </a:xfrm>
          <a:prstGeom prst="rect">
            <a:avLst/>
          </a:prstGeom>
          <a:noFill/>
          <a:ln>
            <a:noFill/>
          </a:ln>
        </p:spPr>
        <p:txBody>
          <a:bodyPr vert="horz" wrap="square" lIns="0" tIns="0" rIns="0" bIns="0" rtlCol="0" anchor="t"/>
          <a:lstStyle/>
          <a:p>
            <a:pPr algn="l"/>
            <a:endParaRPr kumimoji="1" lang="zh-CN" altLang="en-US"/>
          </a:p>
        </p:txBody>
      </p:sp>
      <p:sp>
        <p:nvSpPr>
          <p:cNvPr id="24" name="标题 1"/>
          <p:cNvSpPr txBox="1"/>
          <p:nvPr>
            <p:custDataLst>
              <p:tags r:id="rId20"/>
            </p:custDataLst>
          </p:nvPr>
        </p:nvSpPr>
        <p:spPr>
          <a:xfrm>
            <a:off x="9114968" y="4570810"/>
            <a:ext cx="2520000" cy="540686"/>
          </a:xfrm>
          <a:prstGeom prst="rect">
            <a:avLst/>
          </a:prstGeom>
          <a:noFill/>
          <a:ln>
            <a:noFill/>
          </a:ln>
        </p:spPr>
        <p:txBody>
          <a:bodyPr vert="horz" wrap="square" lIns="0" tIns="0" rIns="0" bIns="0" rtlCol="0" anchor="t"/>
          <a:lstStyle/>
          <a:p>
            <a:pPr algn="l"/>
            <a:endParaRPr kumimoji="1" lang="zh-CN" altLang="en-US"/>
          </a:p>
        </p:txBody>
      </p:sp>
      <p:sp>
        <p:nvSpPr>
          <p:cNvPr id="26" name="标题 1"/>
          <p:cNvSpPr txBox="1"/>
          <p:nvPr/>
        </p:nvSpPr>
        <p:spPr>
          <a:xfrm>
            <a:off x="557032" y="806958"/>
            <a:ext cx="6433059" cy="830997"/>
          </a:xfrm>
          <a:prstGeom prst="rect">
            <a:avLst/>
          </a:prstGeom>
          <a:noFill/>
          <a:ln cap="sq">
            <a:noFill/>
          </a:ln>
        </p:spPr>
        <p:txBody>
          <a:bodyPr vert="horz" wrap="square" lIns="0" tIns="0" rIns="0" bIns="0" rtlCol="0" anchor="ctr"/>
          <a:lstStyle/>
          <a:p>
            <a:pPr algn="l"/>
            <a:r>
              <a:rPr kumimoji="1" lang="en-US" altLang="zh-CN" sz="4800">
                <a:ln w="12700">
                  <a:noFill/>
                </a:ln>
                <a:solidFill>
                  <a:schemeClr val="accent1"/>
                </a:solidFill>
                <a:latin typeface="OPPOSans H"/>
                <a:ea typeface="OPPOSans H"/>
                <a:cs typeface="OPPOSans H"/>
              </a:rPr>
              <a:t>目录</a:t>
            </a:r>
            <a:r>
              <a:rPr kumimoji="1" lang="en-US" altLang="zh-CN" sz="5400">
                <a:ln w="12700">
                  <a:noFill/>
                </a:ln>
                <a:solidFill>
                  <a:schemeClr val="accent1"/>
                </a:solidFill>
                <a:latin typeface="OPPOSans H"/>
                <a:ea typeface="OPPOSans H"/>
                <a:cs typeface="OPPOSans H"/>
              </a:rPr>
              <a:t> </a:t>
            </a:r>
            <a:r>
              <a:rPr kumimoji="1" lang="en-US" altLang="zh-CN" sz="5400">
                <a:ln w="12700">
                  <a:noFill/>
                </a:ln>
                <a:solidFill>
                  <a:schemeClr val="accent1"/>
                </a:solidFill>
                <a:latin typeface="OPPOSans H"/>
                <a:ea typeface="OPPOSans H"/>
                <a:cs typeface="OPPOSans H"/>
              </a:rPr>
              <a:t>- </a:t>
            </a:r>
            <a:r>
              <a:rPr kumimoji="1" lang="en-US" altLang="zh-CN" sz="4400">
                <a:ln w="12700">
                  <a:noFill/>
                </a:ln>
                <a:solidFill>
                  <a:schemeClr val="accent1"/>
                </a:solidFill>
                <a:latin typeface="OPPOSans H"/>
                <a:ea typeface="OPPOSans H"/>
                <a:cs typeface="OPPOSans H"/>
              </a:rPr>
              <a:t>CONTENTS</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消融</a:t>
            </a:r>
            <a:r>
              <a:rPr kumimoji="1" lang="zh-CN" altLang="en-US" sz="2400">
                <a:ln w="12700">
                  <a:noFill/>
                </a:ln>
                <a:solidFill>
                  <a:schemeClr val="tx1">
                    <a:lumMod val="85000"/>
                    <a:lumOff val="15000"/>
                  </a:schemeClr>
                </a:solidFill>
                <a:latin typeface="OPPOSans R"/>
                <a:ea typeface="OPPOSans R"/>
                <a:cs typeface="OPPOSans R"/>
              </a:rPr>
              <a:t>实验</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2" name="图片 1" descr="消融实验1"/>
          <p:cNvPicPr>
            <a:picLocks noChangeAspect="1"/>
          </p:cNvPicPr>
          <p:nvPr/>
        </p:nvPicPr>
        <p:blipFill>
          <a:blip r:embed="rId1"/>
          <a:stretch>
            <a:fillRect/>
          </a:stretch>
        </p:blipFill>
        <p:spPr>
          <a:xfrm>
            <a:off x="984885" y="1484630"/>
            <a:ext cx="5524500" cy="3282950"/>
          </a:xfrm>
          <a:prstGeom prst="rect">
            <a:avLst/>
          </a:prstGeom>
        </p:spPr>
      </p:pic>
      <p:pic>
        <p:nvPicPr>
          <p:cNvPr id="5" name="图片 4" descr="不同K和T的结果"/>
          <p:cNvPicPr>
            <a:picLocks noChangeAspect="1"/>
          </p:cNvPicPr>
          <p:nvPr/>
        </p:nvPicPr>
        <p:blipFill>
          <a:blip r:embed="rId2"/>
          <a:stretch>
            <a:fillRect/>
          </a:stretch>
        </p:blipFill>
        <p:spPr>
          <a:xfrm>
            <a:off x="6509385" y="1772285"/>
            <a:ext cx="5530850" cy="2216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en-US" sz="2400">
                <a:ln w="12700">
                  <a:noFill/>
                </a:ln>
                <a:solidFill>
                  <a:schemeClr val="tx1">
                    <a:lumMod val="85000"/>
                    <a:lumOff val="15000"/>
                  </a:schemeClr>
                </a:solidFill>
                <a:latin typeface="OPPOSans R"/>
                <a:ea typeface="OPPOSans R"/>
                <a:cs typeface="OPPOSans R"/>
              </a:rPr>
              <a:t>token</a:t>
            </a:r>
            <a:r>
              <a:rPr kumimoji="1" lang="zh-CN" altLang="en-US" sz="2400">
                <a:ln w="12700">
                  <a:noFill/>
                </a:ln>
                <a:solidFill>
                  <a:schemeClr val="tx1">
                    <a:lumMod val="85000"/>
                    <a:lumOff val="15000"/>
                  </a:schemeClr>
                </a:solidFill>
                <a:latin typeface="OPPOSans R"/>
                <a:ea typeface="OPPOSans R"/>
                <a:cs typeface="OPPOSans R"/>
              </a:rPr>
              <a:t>和</a:t>
            </a:r>
            <a:r>
              <a:rPr kumimoji="1" lang="en-US" altLang="zh-CN" sz="2400">
                <a:ln w="12700">
                  <a:noFill/>
                </a:ln>
                <a:solidFill>
                  <a:schemeClr val="tx1">
                    <a:lumMod val="85000"/>
                    <a:lumOff val="15000"/>
                  </a:schemeClr>
                </a:solidFill>
                <a:latin typeface="OPPOSans R"/>
                <a:ea typeface="OPPOSans R"/>
                <a:cs typeface="OPPOSans R"/>
              </a:rPr>
              <a:t>api</a:t>
            </a:r>
            <a:r>
              <a:rPr kumimoji="1" lang="zh-CN" altLang="en-US" sz="2400">
                <a:ln w="12700">
                  <a:noFill/>
                </a:ln>
                <a:solidFill>
                  <a:schemeClr val="tx1">
                    <a:lumMod val="85000"/>
                    <a:lumOff val="15000"/>
                  </a:schemeClr>
                </a:solidFill>
                <a:latin typeface="OPPOSans R"/>
                <a:ea typeface="OPPOSans R"/>
                <a:cs typeface="OPPOSans R"/>
              </a:rPr>
              <a:t>调用</a:t>
            </a:r>
            <a:r>
              <a:rPr kumimoji="1" lang="zh-CN" altLang="en-US" sz="2400">
                <a:ln w="12700">
                  <a:noFill/>
                </a:ln>
                <a:solidFill>
                  <a:schemeClr val="tx1">
                    <a:lumMod val="85000"/>
                    <a:lumOff val="15000"/>
                  </a:schemeClr>
                </a:solidFill>
                <a:latin typeface="OPPOSans R"/>
                <a:ea typeface="OPPOSans R"/>
                <a:cs typeface="OPPOSans R"/>
              </a:rPr>
              <a:t>次数</a:t>
            </a:r>
            <a:endParaRPr kumimoji="1" lang="zh-CN" altLang="en-US" sz="2400">
              <a:ln w="12700">
                <a:noFill/>
              </a:ln>
              <a:solidFill>
                <a:schemeClr val="tx1">
                  <a:lumMod val="85000"/>
                  <a:lumOff val="15000"/>
                </a:schemeClr>
              </a:solidFill>
              <a:latin typeface="OPPOSans R"/>
              <a:ea typeface="OPPOSans R"/>
              <a:cs typeface="OPPOSans R"/>
            </a:endParaRPr>
          </a:p>
        </p:txBody>
      </p:sp>
      <p:pic>
        <p:nvPicPr>
          <p:cNvPr id="3" name="图片 2" descr="token和api调用次数"/>
          <p:cNvPicPr>
            <a:picLocks noChangeAspect="1"/>
          </p:cNvPicPr>
          <p:nvPr/>
        </p:nvPicPr>
        <p:blipFill>
          <a:blip r:embed="rId1"/>
          <a:stretch>
            <a:fillRect/>
          </a:stretch>
        </p:blipFill>
        <p:spPr>
          <a:xfrm>
            <a:off x="483870" y="968375"/>
            <a:ext cx="11226800" cy="4921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4522187"/>
            <a:ext cx="4032448" cy="2198473"/>
            <a:chOff x="0" y="4522187"/>
            <a:chExt cx="4032448" cy="2198473"/>
          </a:xfrm>
        </p:grpSpPr>
        <p:pic>
          <p:nvPicPr>
            <p:cNvPr id="3" name="图片 2"/>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pic>
          <p:nvPicPr>
            <p:cNvPr id="4" name="图片 3"/>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grpSp>
      <p:grpSp>
        <p:nvGrpSpPr>
          <p:cNvPr id="5" name="组合 4"/>
          <p:cNvGrpSpPr/>
          <p:nvPr/>
        </p:nvGrpSpPr>
        <p:grpSpPr>
          <a:xfrm>
            <a:off x="7916827" y="4483162"/>
            <a:ext cx="4301440" cy="2276522"/>
            <a:chOff x="7916827" y="4483162"/>
            <a:chExt cx="4301440" cy="2276522"/>
          </a:xfrm>
        </p:grpSpPr>
        <p:pic>
          <p:nvPicPr>
            <p:cNvPr id="6" name="图片 5"/>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pic>
          <p:nvPicPr>
            <p:cNvPr id="7" name="图片 6"/>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grpSp>
      <p:sp>
        <p:nvSpPr>
          <p:cNvPr id="8" name="标题 1"/>
          <p:cNvSpPr txBox="1"/>
          <p:nvPr/>
        </p:nvSpPr>
        <p:spPr>
          <a:xfrm>
            <a:off x="5414801" y="1628800"/>
            <a:ext cx="1368152" cy="1368152"/>
          </a:xfrm>
          <a:prstGeom prst="ellipse">
            <a:avLst/>
          </a:prstGeom>
          <a:gradFill>
            <a:gsLst>
              <a:gs pos="0">
                <a:srgbClr val="0E1A40">
                  <a:alpha val="100000"/>
                </a:srgbClr>
              </a:gs>
              <a:gs pos="100000">
                <a:srgbClr val="2F5EB0">
                  <a:alpha val="100000"/>
                </a:srgbClr>
              </a:gs>
            </a:gsLst>
            <a:lin ang="13800000" scaled="0"/>
          </a:gradFill>
          <a:ln w="25400" cap="sq">
            <a:noFill/>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5669078" y="2010030"/>
            <a:ext cx="859598" cy="59025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cap="sq">
            <a:noFill/>
          </a:ln>
        </p:spPr>
        <p:txBody>
          <a:bodyPr vert="horz" wrap="square" lIns="91440" tIns="45720" rIns="91440" bIns="45720" rtlCol="0" anchor="ctr"/>
          <a:lstStyle/>
          <a:p>
            <a:pPr algn="ctr"/>
            <a:endParaRPr kumimoji="1" lang="zh-CN" altLang="en-US"/>
          </a:p>
        </p:txBody>
      </p:sp>
      <p:sp>
        <p:nvSpPr>
          <p:cNvPr id="10" name="标题 1"/>
          <p:cNvSpPr txBox="1"/>
          <p:nvPr/>
        </p:nvSpPr>
        <p:spPr>
          <a:xfrm>
            <a:off x="5093037" y="3111376"/>
            <a:ext cx="1993900" cy="583565"/>
          </a:xfrm>
          <a:prstGeom prst="rect">
            <a:avLst/>
          </a:prstGeom>
          <a:noFill/>
          <a:ln>
            <a:noFill/>
          </a:ln>
          <a:effectLst/>
        </p:spPr>
        <p:txBody>
          <a:bodyPr vert="horz" wrap="square" lIns="91440" tIns="45720" rIns="91440" bIns="45720" rtlCol="0" anchor="t">
            <a:spAutoFit/>
          </a:bodyPr>
          <a:lstStyle/>
          <a:p>
            <a:pPr algn="ctr"/>
            <a:r>
              <a:rPr kumimoji="1" lang="en-US" altLang="zh-CN" sz="3200">
                <a:ln w="12700">
                  <a:noFill/>
                </a:ln>
                <a:solidFill>
                  <a:srgbClr val="2F5EB0">
                    <a:alpha val="100000"/>
                  </a:srgbClr>
                </a:solidFill>
                <a:latin typeface="OPPOSans R"/>
                <a:ea typeface="OPPOSans R"/>
                <a:cs typeface="OPPOSans R"/>
              </a:rPr>
              <a:t>04</a:t>
            </a:r>
            <a:endParaRPr kumimoji="1" lang="zh-CN" altLang="en-US"/>
          </a:p>
        </p:txBody>
      </p:sp>
      <p:sp>
        <p:nvSpPr>
          <p:cNvPr id="11" name="标题 1"/>
          <p:cNvSpPr txBox="1"/>
          <p:nvPr/>
        </p:nvSpPr>
        <p:spPr>
          <a:xfrm>
            <a:off x="1876127" y="3642974"/>
            <a:ext cx="8445500" cy="583565"/>
          </a:xfrm>
          <a:prstGeom prst="rect">
            <a:avLst/>
          </a:prstGeom>
          <a:noFill/>
          <a:ln>
            <a:noFill/>
          </a:ln>
          <a:effectLst/>
        </p:spPr>
        <p:txBody>
          <a:bodyPr vert="horz" wrap="square" lIns="91440" tIns="45720" rIns="91440" bIns="45720" rtlCol="0" anchor="t">
            <a:spAutoFit/>
          </a:bodyPr>
          <a:lstStyle/>
          <a:p>
            <a:pPr algn="ctr"/>
            <a:r>
              <a:rPr kumimoji="1" lang="zh-CN" altLang="en-US" sz="3200">
                <a:ln w="12700">
                  <a:noFill/>
                </a:ln>
                <a:solidFill>
                  <a:srgbClr val="2F5EB0">
                    <a:alpha val="100000"/>
                  </a:srgbClr>
                </a:solidFill>
                <a:latin typeface="OPPOSans R"/>
                <a:ea typeface="OPPOSans R"/>
                <a:cs typeface="OPPOSans R"/>
              </a:rPr>
              <a:t>结论</a:t>
            </a:r>
            <a:endParaRPr kumimoji="1" lang="zh-CN" altLang="en-US" sz="3200">
              <a:ln w="12700">
                <a:noFill/>
              </a:ln>
              <a:solidFill>
                <a:srgbClr val="2F5EB0">
                  <a:alpha val="100000"/>
                </a:srgbClr>
              </a:solidFill>
              <a:latin typeface="OPPOSans R"/>
              <a:ea typeface="OPPOSans R"/>
              <a:cs typeface="OPPOSans R"/>
            </a:endParaRPr>
          </a:p>
        </p:txBody>
      </p:sp>
      <p:sp>
        <p:nvSpPr>
          <p:cNvPr id="12" name="标题 1"/>
          <p:cNvSpPr txBox="1"/>
          <p:nvPr/>
        </p:nvSpPr>
        <p:spPr>
          <a:xfrm>
            <a:off x="4371677" y="4187754"/>
            <a:ext cx="3454400" cy="368300"/>
          </a:xfrm>
          <a:prstGeom prst="rect">
            <a:avLst/>
          </a:prstGeom>
          <a:noFill/>
          <a:ln>
            <a:noFill/>
          </a:ln>
          <a:effectLst/>
        </p:spPr>
        <p:txBody>
          <a:bodyPr vert="horz" wrap="square" lIns="91440" tIns="45720" rIns="91440" bIns="45720" rtlCol="0" anchor="t">
            <a:spAutoFit/>
          </a:bodyPr>
          <a:lstStyle/>
          <a:p>
            <a:pPr algn="ctr"/>
            <a:endParaRPr kumimoji="1" lang="zh-CN" altLang="en-US"/>
          </a:p>
        </p:txBody>
      </p:sp>
      <p:cxnSp>
        <p:nvCxnSpPr>
          <p:cNvPr id="13" name="标题 1"/>
          <p:cNvCxnSpPr/>
          <p:nvPr/>
        </p:nvCxnSpPr>
        <p:spPr>
          <a:xfrm>
            <a:off x="5018757" y="4179392"/>
            <a:ext cx="2160240" cy="0"/>
          </a:xfrm>
          <a:prstGeom prst="line">
            <a:avLst/>
          </a:prstGeom>
          <a:noFill/>
          <a:ln w="9525" cap="sq">
            <a:solidFill>
              <a:srgbClr val="2F5EB0">
                <a:alpha val="100000"/>
              </a:srgbClr>
            </a:solidFill>
            <a:headEnd type="none" w="med" len="med"/>
            <a:tailEnd type="none" w="med" len="med"/>
          </a:ln>
        </p:spPr>
      </p:cxnSp>
      <p:sp>
        <p:nvSpPr>
          <p:cNvPr id="14" name="标题 1"/>
          <p:cNvSpPr txBox="1"/>
          <p:nvPr/>
        </p:nvSpPr>
        <p:spPr>
          <a:xfrm flipH="1">
            <a:off x="-3" y="6525344"/>
            <a:ext cx="12195177" cy="360511"/>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4" y="6596410"/>
            <a:ext cx="12195177" cy="288974"/>
          </a:xfrm>
          <a:prstGeom prst="rect">
            <a:avLst/>
          </a:prstGeom>
          <a:solidFill>
            <a:schemeClr val="tx1">
              <a:lumMod val="75000"/>
              <a:lumOff val="25000"/>
            </a:schemeClr>
          </a:solidFill>
          <a:ln w="25400" cap="sq">
            <a:noFill/>
          </a:ln>
        </p:spPr>
        <p:txBody>
          <a:bodyPr vert="horz" wrap="square" lIns="91440" tIns="45720" rIns="91440" bIns="45720" rtlCol="0" anchor="ctr"/>
          <a:lstStyle/>
          <a:p>
            <a:pPr algn="ctr"/>
            <a:endParaRPr kumimoji="1" lang="zh-CN" altLang="en-US"/>
          </a:p>
        </p:txBody>
      </p:sp>
      <p:sp>
        <p:nvSpPr>
          <p:cNvPr id="16" name="标题 1"/>
          <p:cNvSpPr txBox="1"/>
          <p:nvPr/>
        </p:nvSpPr>
        <p:spPr>
          <a:xfrm>
            <a:off x="9976569" y="6493142"/>
            <a:ext cx="1018294" cy="111815"/>
          </a:xfrm>
          <a:custGeom>
            <a:avLst/>
            <a:gdLst>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10067547" y="6493142"/>
            <a:ext cx="1070600" cy="392242"/>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8" name="标题 1"/>
          <p:cNvSpPr txBox="1"/>
          <p:nvPr/>
        </p:nvSpPr>
        <p:spPr>
          <a:xfrm>
            <a:off x="10202043" y="6493142"/>
            <a:ext cx="792820" cy="392242"/>
          </a:xfrm>
          <a:prstGeom prst="rect">
            <a:avLst/>
          </a:prstGeom>
          <a:noFill/>
          <a:ln cap="sq">
            <a:noFill/>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标题 1"/>
          <p:cNvSpPr txBox="1"/>
          <p:nvPr>
            <p:custDataLst>
              <p:tags r:id="rId1"/>
            </p:custDataLst>
          </p:nvPr>
        </p:nvSpPr>
        <p:spPr>
          <a:xfrm rot="5400000">
            <a:off x="1855943" y="2143482"/>
            <a:ext cx="936000" cy="936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2"/>
            </p:custDataLst>
          </p:nvPr>
        </p:nvSpPr>
        <p:spPr>
          <a:xfrm>
            <a:off x="1963943" y="2325636"/>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chemeClr val="bg1"/>
                </a:solidFill>
                <a:latin typeface="OPPOSans H"/>
                <a:ea typeface="OPPOSans H"/>
                <a:cs typeface="OPPOSans H"/>
              </a:rPr>
              <a:t>01</a:t>
            </a:r>
            <a:endParaRPr kumimoji="1" lang="zh-CN" altLang="en-US"/>
          </a:p>
        </p:txBody>
      </p:sp>
      <p:sp>
        <p:nvSpPr>
          <p:cNvPr id="4" name="标题 1"/>
          <p:cNvSpPr txBox="1"/>
          <p:nvPr>
            <p:custDataLst>
              <p:tags r:id="rId3"/>
            </p:custDataLst>
          </p:nvPr>
        </p:nvSpPr>
        <p:spPr>
          <a:xfrm>
            <a:off x="667943" y="2616453"/>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custDataLst>
              <p:tags r:id="rId4"/>
            </p:custDataLst>
          </p:nvPr>
        </p:nvSpPr>
        <p:spPr>
          <a:xfrm rot="5400000">
            <a:off x="5621650" y="1587947"/>
            <a:ext cx="936000" cy="936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custDataLst>
              <p:tags r:id="rId5"/>
            </p:custDataLst>
          </p:nvPr>
        </p:nvSpPr>
        <p:spPr>
          <a:xfrm>
            <a:off x="5729650" y="1770103"/>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chemeClr val="bg1"/>
                </a:solidFill>
                <a:latin typeface="OPPOSans H"/>
                <a:ea typeface="OPPOSans H"/>
                <a:cs typeface="OPPOSans H"/>
              </a:rPr>
              <a:t>02</a:t>
            </a:r>
            <a:endParaRPr kumimoji="1" lang="zh-CN" altLang="en-US"/>
          </a:p>
        </p:txBody>
      </p:sp>
      <p:sp>
        <p:nvSpPr>
          <p:cNvPr id="7" name="标题 1"/>
          <p:cNvSpPr txBox="1"/>
          <p:nvPr>
            <p:custDataLst>
              <p:tags r:id="rId6"/>
            </p:custDataLst>
          </p:nvPr>
        </p:nvSpPr>
        <p:spPr>
          <a:xfrm>
            <a:off x="4433650" y="2060917"/>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custDataLst>
              <p:tags r:id="rId7"/>
            </p:custDataLst>
          </p:nvPr>
        </p:nvSpPr>
        <p:spPr>
          <a:xfrm rot="5400000">
            <a:off x="9394899" y="2143482"/>
            <a:ext cx="936000" cy="936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custDataLst>
              <p:tags r:id="rId8"/>
            </p:custDataLst>
          </p:nvPr>
        </p:nvSpPr>
        <p:spPr>
          <a:xfrm>
            <a:off x="9502900" y="2325636"/>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chemeClr val="bg1"/>
                </a:solidFill>
                <a:latin typeface="OPPOSans H"/>
                <a:ea typeface="OPPOSans H"/>
                <a:cs typeface="OPPOSans H"/>
              </a:rPr>
              <a:t>03</a:t>
            </a:r>
            <a:endParaRPr kumimoji="1" lang="zh-CN" altLang="en-US"/>
          </a:p>
        </p:txBody>
      </p:sp>
      <p:sp>
        <p:nvSpPr>
          <p:cNvPr id="10" name="标题 1"/>
          <p:cNvSpPr txBox="1"/>
          <p:nvPr>
            <p:custDataLst>
              <p:tags r:id="rId9"/>
            </p:custDataLst>
          </p:nvPr>
        </p:nvSpPr>
        <p:spPr>
          <a:xfrm>
            <a:off x="8206900" y="2616453"/>
            <a:ext cx="3312000" cy="3060000"/>
          </a:xfrm>
          <a:prstGeom prst="roundRect">
            <a:avLst>
              <a:gd name="adj" fmla="val 7000"/>
            </a:avLst>
          </a:prstGeom>
          <a:solidFill>
            <a:schemeClr val="bg1"/>
          </a:solidFill>
          <a:ln w="12700" cap="sq">
            <a:solidFill>
              <a:schemeClr val="accent1"/>
            </a:solidFill>
            <a:miter/>
          </a:ln>
          <a:effectLst>
            <a:outerShdw blurRad="317500" dir="5400000" algn="ctr"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custDataLst>
              <p:tags r:id="rId10"/>
            </p:custDataLst>
          </p:nvPr>
        </p:nvSpPr>
        <p:spPr>
          <a:xfrm>
            <a:off x="883943" y="2886453"/>
            <a:ext cx="2880000" cy="2520000"/>
          </a:xfrm>
          <a:prstGeom prst="rect">
            <a:avLst/>
          </a:prstGeom>
          <a:noFill/>
          <a:ln>
            <a:noFill/>
          </a:ln>
        </p:spPr>
        <p:txBody>
          <a:bodyPr vert="horz" wrap="square" lIns="0" tIns="0" rIns="0" bIns="0" rtlCol="0" anchor="t"/>
          <a:lstStyle/>
          <a:p>
            <a:pPr algn="ctr"/>
            <a:r>
              <a:rPr kumimoji="1" lang="zh-CN" altLang="en-US" sz="1200"/>
              <a:t>尽管与其他方法相比，MapCoder表现出很强的性能，但它在某些算法领域仍面临挑战。例如，图5显示了MapCoder在需要精确理解问题和具体规划的高难度问题上的性能下降，而这正是LLM所缺乏的能力。在 xCodeEval 数据集中(见图 5)，MapCoder 只解决了有限数量的问题，如组合数学、构造、数论、除法与征服和动态编程(DP)。对五个 DP 类别问题的人工检查显示，偶尔会出现对问题的误解、试图使用贪婪或蛮力方法解决问题，以及在认识到需要 DP 解决方案时难以准确构建 DP 表</a:t>
            </a:r>
            <a:endParaRPr kumimoji="1" lang="zh-CN" altLang="en-US" sz="1200"/>
          </a:p>
        </p:txBody>
      </p:sp>
      <p:sp>
        <p:nvSpPr>
          <p:cNvPr id="12" name="标题 1"/>
          <p:cNvSpPr txBox="1"/>
          <p:nvPr>
            <p:custDataLst>
              <p:tags r:id="rId11"/>
            </p:custDataLst>
          </p:nvPr>
        </p:nvSpPr>
        <p:spPr>
          <a:xfrm>
            <a:off x="4649650" y="2330917"/>
            <a:ext cx="2880000" cy="2520000"/>
          </a:xfrm>
          <a:prstGeom prst="rect">
            <a:avLst/>
          </a:prstGeom>
          <a:noFill/>
          <a:ln>
            <a:noFill/>
          </a:ln>
        </p:spPr>
        <p:txBody>
          <a:bodyPr vert="horz" wrap="square" lIns="0" tIns="0" rIns="0" bIns="0" rtlCol="0" anchor="t"/>
          <a:lstStyle/>
          <a:p>
            <a:pPr algn="ctr"/>
            <a:r>
              <a:rPr kumimoji="1" lang="zh-CN" altLang="en-US" sz="1400">
                <a:ln w="12700">
                  <a:noFill/>
                </a:ln>
                <a:solidFill>
                  <a:schemeClr val="tx1">
                    <a:lumMod val="85000"/>
                    <a:lumOff val="15000"/>
                  </a:schemeClr>
                </a:solidFill>
                <a:latin typeface="AlibabaPuHuiTi_2_55_Regular"/>
                <a:ea typeface="AlibabaPuHuiTi_2_55_Regular"/>
                <a:cs typeface="AlibabaPuHuiTi_2_55_Regular"/>
              </a:rPr>
              <a:t>使用大量的</a:t>
            </a:r>
            <a:r>
              <a:rPr kumimoji="1" lang="en-US" altLang="zh-CN" sz="1400">
                <a:ln w="12700">
                  <a:noFill/>
                </a:ln>
                <a:solidFill>
                  <a:schemeClr val="tx1">
                    <a:lumMod val="85000"/>
                    <a:lumOff val="15000"/>
                  </a:schemeClr>
                </a:solidFill>
                <a:latin typeface="AlibabaPuHuiTi_2_55_Regular"/>
                <a:ea typeface="AlibabaPuHuiTi_2_55_Regular"/>
                <a:cs typeface="AlibabaPuHuiTi_2_55_Regular"/>
              </a:rPr>
              <a:t>token</a:t>
            </a:r>
            <a:r>
              <a:rPr kumimoji="1" lang="zh-CN" altLang="en-US" sz="1400">
                <a:ln w="12700">
                  <a:noFill/>
                </a:ln>
                <a:solidFill>
                  <a:schemeClr val="tx1">
                    <a:lumMod val="85000"/>
                    <a:lumOff val="15000"/>
                  </a:schemeClr>
                </a:solidFill>
                <a:latin typeface="AlibabaPuHuiTi_2_55_Regular"/>
                <a:ea typeface="AlibabaPuHuiTi_2_55_Regular"/>
                <a:cs typeface="AlibabaPuHuiTi_2_55_Regular"/>
              </a:rPr>
              <a:t>可能会给有限的资源带来</a:t>
            </a:r>
            <a:r>
              <a:rPr kumimoji="1" lang="zh-CN" altLang="en-US" sz="1400">
                <a:ln w="12700">
                  <a:noFill/>
                </a:ln>
                <a:solidFill>
                  <a:schemeClr val="tx1">
                    <a:lumMod val="85000"/>
                    <a:lumOff val="15000"/>
                  </a:schemeClr>
                </a:solidFill>
                <a:latin typeface="AlibabaPuHuiTi_2_55_Regular"/>
                <a:ea typeface="AlibabaPuHuiTi_2_55_Regular"/>
                <a:cs typeface="AlibabaPuHuiTi_2_55_Regular"/>
              </a:rPr>
              <a:t>负担</a:t>
            </a:r>
            <a:endParaRPr kumimoji="1" lang="zh-CN" altLang="en-US" sz="1400">
              <a:ln w="12700">
                <a:noFill/>
              </a:ln>
              <a:solidFill>
                <a:schemeClr val="tx1">
                  <a:lumMod val="85000"/>
                  <a:lumOff val="15000"/>
                </a:schemeClr>
              </a:solidFill>
              <a:latin typeface="AlibabaPuHuiTi_2_55_Regular"/>
              <a:ea typeface="AlibabaPuHuiTi_2_55_Regular"/>
              <a:cs typeface="AlibabaPuHuiTi_2_55_Regular"/>
            </a:endParaRPr>
          </a:p>
        </p:txBody>
      </p:sp>
      <p:sp>
        <p:nvSpPr>
          <p:cNvPr id="13" name="标题 1"/>
          <p:cNvSpPr txBox="1"/>
          <p:nvPr>
            <p:custDataLst>
              <p:tags r:id="rId12"/>
            </p:custDataLst>
          </p:nvPr>
        </p:nvSpPr>
        <p:spPr>
          <a:xfrm>
            <a:off x="8422900" y="2886453"/>
            <a:ext cx="2880000" cy="2520000"/>
          </a:xfrm>
          <a:prstGeom prst="rect">
            <a:avLst/>
          </a:prstGeom>
          <a:noFill/>
          <a:ln>
            <a:noFill/>
          </a:ln>
        </p:spPr>
        <p:txBody>
          <a:bodyPr vert="horz" wrap="square" lIns="0" tIns="0" rIns="0" bIns="0" rtlCol="0" anchor="t"/>
          <a:lstStyle/>
          <a:p>
            <a:pPr algn="ctr"/>
            <a:r>
              <a:rPr kumimoji="1" lang="en-US" altLang="zh-CN" sz="1400">
                <a:ln w="12700">
                  <a:noFill/>
                </a:ln>
                <a:solidFill>
                  <a:schemeClr val="tx1">
                    <a:lumMod val="85000"/>
                    <a:lumOff val="15000"/>
                  </a:schemeClr>
                </a:solidFill>
                <a:latin typeface="AlibabaPuHuiTi_2_55_Regular"/>
                <a:ea typeface="AlibabaPuHuiTi_2_55_Regular"/>
                <a:cs typeface="AlibabaPuHuiTi_2_55_Regular"/>
              </a:rPr>
              <a:t>目前</a:t>
            </a:r>
            <a:r>
              <a:rPr kumimoji="1" lang="zh-CN" altLang="en-US" sz="1400">
                <a:ln w="12700">
                  <a:noFill/>
                </a:ln>
                <a:solidFill>
                  <a:schemeClr val="tx1">
                    <a:lumMod val="85000"/>
                    <a:lumOff val="15000"/>
                  </a:schemeClr>
                </a:solidFill>
                <a:latin typeface="AlibabaPuHuiTi_2_55_Regular"/>
                <a:ea typeface="AlibabaPuHuiTi_2_55_Regular"/>
                <a:cs typeface="AlibabaPuHuiTi_2_55_Regular"/>
              </a:rPr>
              <a:t>仍</a:t>
            </a:r>
            <a:r>
              <a:rPr kumimoji="1" lang="en-US" altLang="zh-CN" sz="1400">
                <a:ln w="12700">
                  <a:noFill/>
                </a:ln>
                <a:solidFill>
                  <a:schemeClr val="tx1">
                    <a:lumMod val="85000"/>
                    <a:lumOff val="15000"/>
                  </a:schemeClr>
                </a:solidFill>
                <a:latin typeface="AlibabaPuHuiTi_2_55_Regular"/>
                <a:ea typeface="AlibabaPuHuiTi_2_55_Regular"/>
                <a:cs typeface="AlibabaPuHuiTi_2_55_Regular"/>
              </a:rPr>
              <a:t>依赖于输入输出(I/O)对样本来修复错误。虽然样本 I/0 为LLM 的代码生成提供了有价值的见解，但其有限的数量并不总能捕捉到所有可能的测试案例。因此，提高额外测试用例生成的质量可以减少我们对样本 I/0 的依赖，并进一步提高我们方法的鲁棒性。</a:t>
            </a:r>
            <a:endParaRPr kumimoji="1" lang="zh-CN" altLang="en-US"/>
          </a:p>
        </p:txBody>
      </p:sp>
      <p:sp>
        <p:nvSpPr>
          <p:cNvPr id="14"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206801" y="370500"/>
            <a:ext cx="10655300" cy="368300"/>
          </a:xfrm>
          <a:prstGeom prst="rect">
            <a:avLst/>
          </a:prstGeom>
          <a:noFill/>
          <a:ln>
            <a:noFill/>
          </a:ln>
          <a:effectLst/>
        </p:spPr>
        <p:txBody>
          <a:bodyPr vert="horz" wrap="square" lIns="91440" tIns="45720" rIns="91440" bIns="45720" rtlCol="0" anchor="t">
            <a:spAutoFit/>
          </a:bodyPr>
          <a:lstStyle/>
          <a:p>
            <a:pPr algn="l"/>
            <a:r>
              <a:rPr kumimoji="1" lang="zh-CN" altLang="en-US"/>
              <a:t>局限性</a:t>
            </a: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sp>
        <p:nvSpPr>
          <p:cNvPr id="2" name="标题 1"/>
          <p:cNvSpPr txBox="1"/>
          <p:nvPr/>
        </p:nvSpPr>
        <p:spPr>
          <a:xfrm>
            <a:off x="0" y="-5462"/>
            <a:ext cx="12239683" cy="4946630"/>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3" name="标题 1"/>
          <p:cNvSpPr txBox="1"/>
          <p:nvPr/>
        </p:nvSpPr>
        <p:spPr>
          <a:xfrm>
            <a:off x="0" y="4941168"/>
            <a:ext cx="12239683" cy="152400"/>
          </a:xfrm>
          <a:prstGeom prst="rect">
            <a:avLst/>
          </a:prstGeom>
          <a:solidFill>
            <a:srgbClr val="1C2747">
              <a:alpha val="100000"/>
            </a:srgbClr>
          </a:solidFill>
          <a:ln w="25400" cap="sq">
            <a:noFill/>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353392" y="2303179"/>
            <a:ext cx="1312104" cy="651505"/>
          </a:xfrm>
          <a:prstGeom prst="triangle">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5" name="标题 1"/>
          <p:cNvSpPr txBox="1"/>
          <p:nvPr/>
        </p:nvSpPr>
        <p:spPr>
          <a:xfrm rot="2707801">
            <a:off x="837846" y="2739675"/>
            <a:ext cx="332442" cy="332442"/>
          </a:xfrm>
          <a:prstGeom prst="rect">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6" name="标题 1"/>
          <p:cNvSpPr txBox="1"/>
          <p:nvPr/>
        </p:nvSpPr>
        <p:spPr>
          <a:xfrm rot="2707801">
            <a:off x="804519" y="2463774"/>
            <a:ext cx="171526" cy="171526"/>
          </a:xfrm>
          <a:prstGeom prst="rect">
            <a:avLst/>
          </a:pr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7" name="标题 1"/>
          <p:cNvSpPr txBox="1"/>
          <p:nvPr/>
        </p:nvSpPr>
        <p:spPr>
          <a:xfrm>
            <a:off x="3145259" y="1671216"/>
            <a:ext cx="5513932" cy="535775"/>
          </a:xfrm>
          <a:prstGeom prst="rect">
            <a:avLst/>
          </a:prstGeom>
          <a:noFill/>
          <a:ln>
            <a:noFill/>
          </a:ln>
        </p:spPr>
        <p:txBody>
          <a:bodyPr vert="horz" wrap="square" lIns="91440" tIns="45720" rIns="91440" bIns="45720" rtlCol="0" anchor="ctr"/>
          <a:lstStyle/>
          <a:p>
            <a:pPr algn="ctr"/>
            <a:r>
              <a:rPr kumimoji="1" lang="en-US" altLang="zh-CN" sz="3200">
                <a:ln w="12700">
                  <a:noFill/>
                </a:ln>
                <a:solidFill>
                  <a:schemeClr val="accent1">
                    <a:lumMod val="60000"/>
                    <a:lumOff val="40000"/>
                  </a:schemeClr>
                </a:solidFill>
                <a:latin typeface="OPPOSans R"/>
                <a:ea typeface="OPPOSans R"/>
                <a:cs typeface="OPPOSans R"/>
              </a:rPr>
              <a:t>THE BUSINESS PLAN</a:t>
            </a:r>
            <a:endParaRPr kumimoji="1" lang="zh-CN" altLang="en-US"/>
          </a:p>
        </p:txBody>
      </p:sp>
      <p:sp>
        <p:nvSpPr>
          <p:cNvPr id="8" name="标题 1"/>
          <p:cNvSpPr txBox="1"/>
          <p:nvPr/>
        </p:nvSpPr>
        <p:spPr>
          <a:xfrm>
            <a:off x="1176883" y="2208023"/>
            <a:ext cx="9893300" cy="701040"/>
          </a:xfrm>
          <a:prstGeom prst="rect">
            <a:avLst/>
          </a:prstGeom>
          <a:noFill/>
          <a:ln>
            <a:noFill/>
          </a:ln>
        </p:spPr>
        <p:txBody>
          <a:bodyPr vert="horz" wrap="square" lIns="91440" tIns="45720" rIns="91440" bIns="45720" rtlCol="0" anchor="t">
            <a:spAutoFit/>
          </a:bodyPr>
          <a:lstStyle/>
          <a:p>
            <a:pPr algn="ctr"/>
            <a:r>
              <a:rPr kumimoji="1" lang="en-US" altLang="zh-CN" sz="4400">
                <a:ln w="12700">
                  <a:noFill/>
                </a:ln>
                <a:solidFill>
                  <a:schemeClr val="accent1">
                    <a:lumMod val="60000"/>
                    <a:lumOff val="40000"/>
                  </a:schemeClr>
                </a:solidFill>
                <a:latin typeface="OPPOSans R"/>
                <a:ea typeface="OPPOSans R"/>
                <a:cs typeface="OPPOSans R"/>
              </a:rPr>
              <a:t>谢谢大家</a:t>
            </a:r>
            <a:endParaRPr kumimoji="1" lang="zh-CN" altLang="en-US"/>
          </a:p>
        </p:txBody>
      </p:sp>
      <p:sp>
        <p:nvSpPr>
          <p:cNvPr id="9" name="标题 1"/>
          <p:cNvSpPr txBox="1"/>
          <p:nvPr/>
        </p:nvSpPr>
        <p:spPr>
          <a:xfrm>
            <a:off x="4297389" y="3866259"/>
            <a:ext cx="3456382" cy="373132"/>
          </a:xfrm>
          <a:prstGeom prst="roundRect">
            <a:avLst>
              <a:gd name="adj" fmla="val 50000"/>
            </a:avLst>
          </a:prstGeom>
          <a:solidFill>
            <a:schemeClr val="bg1">
              <a:lumMod val="85000"/>
            </a:schemeClr>
          </a:solidFill>
          <a:ln w="57150" cap="sq">
            <a:solidFill>
              <a:schemeClr val="accent1">
                <a:lumMod val="60000"/>
                <a:lumOff val="40000"/>
              </a:schemeClr>
            </a:solidFill>
          </a:ln>
          <a:effectLst/>
        </p:spPr>
        <p:txBody>
          <a:bodyPr vert="horz" wrap="square" lIns="91440" tIns="45720" rIns="91440" bIns="45720" rtlCol="0" anchor="ctr"/>
          <a:lstStyle/>
          <a:p>
            <a:pPr algn="ctr"/>
            <a:endParaRPr kumimoji="1" lang="zh-CN" altLang="en-US"/>
          </a:p>
        </p:txBody>
      </p:sp>
      <p:grpSp>
        <p:nvGrpSpPr>
          <p:cNvPr id="11" name="组合 10"/>
          <p:cNvGrpSpPr/>
          <p:nvPr/>
        </p:nvGrpSpPr>
        <p:grpSpPr>
          <a:xfrm>
            <a:off x="4139699" y="3740545"/>
            <a:ext cx="624559" cy="624559"/>
            <a:chOff x="4139699" y="3740545"/>
            <a:chExt cx="624559" cy="624559"/>
          </a:xfrm>
        </p:grpSpPr>
        <p:sp>
          <p:nvSpPr>
            <p:cNvPr id="12" name="标题 1"/>
            <p:cNvSpPr txBox="1"/>
            <p:nvPr/>
          </p:nvSpPr>
          <p:spPr>
            <a:xfrm>
              <a:off x="4139699" y="3740545"/>
              <a:ext cx="624559" cy="624559"/>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chemeClr val="accent1">
                <a:lumMod val="60000"/>
                <a:lumOff val="40000"/>
              </a:schemeClr>
            </a:solidFill>
            <a:ln w="25400" cap="sq">
              <a:noFill/>
            </a:ln>
          </p:spPr>
          <p:txBody>
            <a:bodyPr vert="horz" wrap="square" lIns="91440" tIns="45720" rIns="91440" bIns="45720" rtlCol="0" anchor="ctr"/>
            <a:lstStyle/>
            <a:p>
              <a:pPr algn="ctr"/>
              <a:endParaRPr kumimoji="1" lang="zh-CN" altLang="en-US"/>
            </a:p>
          </p:txBody>
        </p:sp>
        <p:sp>
          <p:nvSpPr>
            <p:cNvPr id="13" name="标题 1"/>
            <p:cNvSpPr txBox="1"/>
            <p:nvPr/>
          </p:nvSpPr>
          <p:spPr>
            <a:xfrm>
              <a:off x="4220576" y="3821422"/>
              <a:ext cx="462806" cy="462806"/>
            </a:xfrm>
            <a:prstGeom prst="ellipse">
              <a:avLst/>
            </a:prstGeom>
            <a:gradFill>
              <a:gsLst>
                <a:gs pos="0">
                  <a:srgbClr val="FCD860">
                    <a:alpha val="100000"/>
                  </a:srgbClr>
                </a:gs>
                <a:gs pos="34200">
                  <a:srgbClr val="E6D38F">
                    <a:alpha val="100000"/>
                  </a:srgbClr>
                </a:gs>
                <a:gs pos="62000">
                  <a:srgbClr val="C69135">
                    <a:alpha val="100000"/>
                  </a:srgbClr>
                </a:gs>
                <a:gs pos="100000">
                  <a:srgbClr val="F1DF97">
                    <a:alpha val="100000"/>
                  </a:srgbClr>
                </a:gs>
              </a:gsLst>
              <a:lin ang="12000000" scaled="0"/>
            </a:gradFill>
            <a:ln w="19050" cap="sq">
              <a:gradFill>
                <a:gsLst>
                  <a:gs pos="0">
                    <a:srgbClr val="EEEEEE">
                      <a:alpha val="100000"/>
                    </a:srgbClr>
                  </a:gs>
                  <a:gs pos="100000">
                    <a:schemeClr val="accent1">
                      <a:lumMod val="5000"/>
                      <a:lumOff val="95000"/>
                    </a:schemeClr>
                  </a:gs>
                </a:gsLst>
                <a:lin ang="2700000" scaled="0"/>
              </a:gradFill>
            </a:ln>
          </p:spPr>
          <p:txBody>
            <a:bodyPr vert="horz" wrap="square" lIns="91440" tIns="45720" rIns="91440" bIns="45720" rtlCol="0" anchor="ctr"/>
            <a:lstStyle/>
            <a:p>
              <a:pPr algn="ctr"/>
              <a:endParaRPr kumimoji="1" lang="zh-CN" altLang="en-US"/>
            </a:p>
          </p:txBody>
        </p:sp>
        <p:sp>
          <p:nvSpPr>
            <p:cNvPr id="14" name="标题 1"/>
            <p:cNvSpPr txBox="1"/>
            <p:nvPr/>
          </p:nvSpPr>
          <p:spPr>
            <a:xfrm>
              <a:off x="4220576" y="3821422"/>
              <a:ext cx="462806" cy="462806"/>
            </a:xfrm>
            <a:prstGeom prst="ellipse">
              <a:avLst/>
            </a:prstGeom>
            <a:solidFill>
              <a:schemeClr val="bg1">
                <a:lumMod val="85000"/>
              </a:schemeClr>
            </a:solidFill>
            <a:ln w="25400" cap="sq">
              <a:solidFill>
                <a:schemeClr val="accent1">
                  <a:lumMod val="60000"/>
                  <a:lumOff val="40000"/>
                </a:schemeClr>
              </a:solidFill>
            </a:ln>
            <a:effectLst/>
          </p:spPr>
          <p:txBody>
            <a:bodyPr vert="horz" wrap="square" lIns="91440" tIns="45720" rIns="91440" bIns="45720" rtlCol="0" anchor="ctr"/>
            <a:lstStyle/>
            <a:p>
              <a:pPr algn="ctr"/>
              <a:endParaRPr kumimoji="1" lang="zh-CN" altLang="en-US"/>
            </a:p>
          </p:txBody>
        </p:sp>
      </p:grpSp>
      <p:grpSp>
        <p:nvGrpSpPr>
          <p:cNvPr id="15" name="组合 14"/>
          <p:cNvGrpSpPr/>
          <p:nvPr/>
        </p:nvGrpSpPr>
        <p:grpSpPr>
          <a:xfrm>
            <a:off x="2742183" y="5458181"/>
            <a:ext cx="715716" cy="719823"/>
            <a:chOff x="2742183" y="5458181"/>
            <a:chExt cx="715716" cy="719823"/>
          </a:xfrm>
        </p:grpSpPr>
        <p:sp>
          <p:nvSpPr>
            <p:cNvPr id="16" name="标题 1"/>
            <p:cNvSpPr txBox="1"/>
            <p:nvPr/>
          </p:nvSpPr>
          <p:spPr>
            <a:xfrm>
              <a:off x="2742183" y="5458181"/>
              <a:ext cx="715716" cy="719823"/>
            </a:xfrm>
            <a:prstGeom prst="ellipse">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2921113" y="5806252"/>
              <a:ext cx="357856" cy="207410"/>
            </a:xfrm>
            <a:custGeom>
              <a:avLst/>
              <a:gdLst>
                <a:gd name="T0" fmla="*/ 103 w 103"/>
                <a:gd name="T1" fmla="*/ 33 h 60"/>
                <a:gd name="T2" fmla="*/ 94 w 103"/>
                <a:gd name="T3" fmla="*/ 10 h 60"/>
                <a:gd name="T4" fmla="*/ 68 w 103"/>
                <a:gd name="T5" fmla="*/ 0 h 60"/>
                <a:gd name="T6" fmla="*/ 68 w 103"/>
                <a:gd name="T7" fmla="*/ 0 h 60"/>
                <a:gd name="T8" fmla="*/ 67 w 103"/>
                <a:gd name="T9" fmla="*/ 0 h 60"/>
                <a:gd name="T10" fmla="*/ 59 w 103"/>
                <a:gd name="T11" fmla="*/ 38 h 60"/>
                <a:gd name="T12" fmla="*/ 55 w 103"/>
                <a:gd name="T13" fmla="*/ 12 h 60"/>
                <a:gd name="T14" fmla="*/ 58 w 103"/>
                <a:gd name="T15" fmla="*/ 6 h 60"/>
                <a:gd name="T16" fmla="*/ 53 w 103"/>
                <a:gd name="T17" fmla="*/ 2 h 60"/>
                <a:gd name="T18" fmla="*/ 52 w 103"/>
                <a:gd name="T19" fmla="*/ 2 h 60"/>
                <a:gd name="T20" fmla="*/ 52 w 103"/>
                <a:gd name="T21" fmla="*/ 2 h 60"/>
                <a:gd name="T22" fmla="*/ 50 w 103"/>
                <a:gd name="T23" fmla="*/ 2 h 60"/>
                <a:gd name="T24" fmla="*/ 46 w 103"/>
                <a:gd name="T25" fmla="*/ 6 h 60"/>
                <a:gd name="T26" fmla="*/ 49 w 103"/>
                <a:gd name="T27" fmla="*/ 12 h 60"/>
                <a:gd name="T28" fmla="*/ 44 w 103"/>
                <a:gd name="T29" fmla="*/ 38 h 60"/>
                <a:gd name="T30" fmla="*/ 36 w 103"/>
                <a:gd name="T31" fmla="*/ 0 h 60"/>
                <a:gd name="T32" fmla="*/ 36 w 103"/>
                <a:gd name="T33" fmla="*/ 0 h 60"/>
                <a:gd name="T34" fmla="*/ 35 w 103"/>
                <a:gd name="T35" fmla="*/ 0 h 60"/>
                <a:gd name="T36" fmla="*/ 9 w 103"/>
                <a:gd name="T37" fmla="*/ 10 h 60"/>
                <a:gd name="T38" fmla="*/ 1 w 103"/>
                <a:gd name="T39" fmla="*/ 33 h 60"/>
                <a:gd name="T40" fmla="*/ 0 w 103"/>
                <a:gd name="T41" fmla="*/ 57 h 60"/>
                <a:gd name="T42" fmla="*/ 19 w 103"/>
                <a:gd name="T43" fmla="*/ 59 h 60"/>
                <a:gd name="T44" fmla="*/ 19 w 103"/>
                <a:gd name="T45" fmla="*/ 38 h 60"/>
                <a:gd name="T46" fmla="*/ 21 w 103"/>
                <a:gd name="T47" fmla="*/ 30 h 60"/>
                <a:gd name="T48" fmla="*/ 21 w 103"/>
                <a:gd name="T49" fmla="*/ 59 h 60"/>
                <a:gd name="T50" fmla="*/ 52 w 103"/>
                <a:gd name="T51" fmla="*/ 60 h 60"/>
                <a:gd name="T52" fmla="*/ 82 w 103"/>
                <a:gd name="T53" fmla="*/ 59 h 60"/>
                <a:gd name="T54" fmla="*/ 82 w 103"/>
                <a:gd name="T55" fmla="*/ 30 h 60"/>
                <a:gd name="T56" fmla="*/ 84 w 103"/>
                <a:gd name="T57" fmla="*/ 38 h 60"/>
                <a:gd name="T58" fmla="*/ 84 w 103"/>
                <a:gd name="T59" fmla="*/ 59 h 60"/>
                <a:gd name="T60" fmla="*/ 103 w 103"/>
                <a:gd name="T61" fmla="*/ 57 h 60"/>
                <a:gd name="T62" fmla="*/ 103 w 103"/>
                <a:gd name="T63" fmla="*/ 33 h 60"/>
              </a:gdLst>
              <a:ahLst/>
              <a:cxnLst/>
              <a:rect l="0" t="0" r="r" b="b"/>
              <a:pathLst>
                <a:path w="103" h="60">
                  <a:moveTo>
                    <a:pt x="103" y="33"/>
                  </a:moveTo>
                  <a:cubicBezTo>
                    <a:pt x="101" y="17"/>
                    <a:pt x="97" y="12"/>
                    <a:pt x="94" y="10"/>
                  </a:cubicBezTo>
                  <a:cubicBezTo>
                    <a:pt x="87" y="6"/>
                    <a:pt x="73" y="2"/>
                    <a:pt x="68" y="0"/>
                  </a:cubicBezTo>
                  <a:cubicBezTo>
                    <a:pt x="68" y="0"/>
                    <a:pt x="68" y="0"/>
                    <a:pt x="68" y="0"/>
                  </a:cubicBezTo>
                  <a:cubicBezTo>
                    <a:pt x="68" y="0"/>
                    <a:pt x="68" y="0"/>
                    <a:pt x="67" y="0"/>
                  </a:cubicBezTo>
                  <a:cubicBezTo>
                    <a:pt x="67" y="5"/>
                    <a:pt x="59" y="38"/>
                    <a:pt x="59" y="38"/>
                  </a:cubicBezTo>
                  <a:cubicBezTo>
                    <a:pt x="59" y="38"/>
                    <a:pt x="55" y="12"/>
                    <a:pt x="55" y="12"/>
                  </a:cubicBezTo>
                  <a:cubicBezTo>
                    <a:pt x="55" y="12"/>
                    <a:pt x="58" y="6"/>
                    <a:pt x="58" y="6"/>
                  </a:cubicBezTo>
                  <a:cubicBezTo>
                    <a:pt x="53" y="2"/>
                    <a:pt x="53" y="2"/>
                    <a:pt x="53" y="2"/>
                  </a:cubicBezTo>
                  <a:cubicBezTo>
                    <a:pt x="52" y="2"/>
                    <a:pt x="52" y="2"/>
                    <a:pt x="52" y="2"/>
                  </a:cubicBezTo>
                  <a:cubicBezTo>
                    <a:pt x="52" y="2"/>
                    <a:pt x="52" y="2"/>
                    <a:pt x="52" y="2"/>
                  </a:cubicBezTo>
                  <a:cubicBezTo>
                    <a:pt x="50" y="2"/>
                    <a:pt x="50" y="2"/>
                    <a:pt x="50" y="2"/>
                  </a:cubicBezTo>
                  <a:cubicBezTo>
                    <a:pt x="46" y="6"/>
                    <a:pt x="46" y="6"/>
                    <a:pt x="46" y="6"/>
                  </a:cubicBezTo>
                  <a:cubicBezTo>
                    <a:pt x="49" y="12"/>
                    <a:pt x="49" y="12"/>
                    <a:pt x="49" y="12"/>
                  </a:cubicBezTo>
                  <a:cubicBezTo>
                    <a:pt x="44" y="38"/>
                    <a:pt x="44" y="38"/>
                    <a:pt x="44" y="38"/>
                  </a:cubicBezTo>
                  <a:cubicBezTo>
                    <a:pt x="44" y="38"/>
                    <a:pt x="37" y="5"/>
                    <a:pt x="36" y="0"/>
                  </a:cubicBezTo>
                  <a:cubicBezTo>
                    <a:pt x="36" y="0"/>
                    <a:pt x="36" y="0"/>
                    <a:pt x="36" y="0"/>
                  </a:cubicBezTo>
                  <a:cubicBezTo>
                    <a:pt x="36" y="0"/>
                    <a:pt x="35" y="0"/>
                    <a:pt x="35" y="0"/>
                  </a:cubicBezTo>
                  <a:cubicBezTo>
                    <a:pt x="30" y="2"/>
                    <a:pt x="16" y="6"/>
                    <a:pt x="9" y="10"/>
                  </a:cubicBezTo>
                  <a:cubicBezTo>
                    <a:pt x="7" y="12"/>
                    <a:pt x="2" y="17"/>
                    <a:pt x="1" y="33"/>
                  </a:cubicBezTo>
                  <a:cubicBezTo>
                    <a:pt x="1" y="34"/>
                    <a:pt x="1" y="47"/>
                    <a:pt x="0" y="57"/>
                  </a:cubicBezTo>
                  <a:cubicBezTo>
                    <a:pt x="7" y="58"/>
                    <a:pt x="12" y="59"/>
                    <a:pt x="19" y="59"/>
                  </a:cubicBezTo>
                  <a:cubicBezTo>
                    <a:pt x="19" y="52"/>
                    <a:pt x="19" y="41"/>
                    <a:pt x="19" y="38"/>
                  </a:cubicBezTo>
                  <a:cubicBezTo>
                    <a:pt x="19" y="35"/>
                    <a:pt x="20" y="32"/>
                    <a:pt x="21" y="30"/>
                  </a:cubicBezTo>
                  <a:cubicBezTo>
                    <a:pt x="21" y="59"/>
                    <a:pt x="21" y="59"/>
                    <a:pt x="21" y="59"/>
                  </a:cubicBezTo>
                  <a:cubicBezTo>
                    <a:pt x="30" y="60"/>
                    <a:pt x="42" y="60"/>
                    <a:pt x="52" y="60"/>
                  </a:cubicBezTo>
                  <a:cubicBezTo>
                    <a:pt x="62" y="60"/>
                    <a:pt x="73" y="60"/>
                    <a:pt x="82" y="59"/>
                  </a:cubicBezTo>
                  <a:cubicBezTo>
                    <a:pt x="82" y="30"/>
                    <a:pt x="82" y="30"/>
                    <a:pt x="82" y="30"/>
                  </a:cubicBezTo>
                  <a:cubicBezTo>
                    <a:pt x="83" y="32"/>
                    <a:pt x="84" y="35"/>
                    <a:pt x="84" y="38"/>
                  </a:cubicBezTo>
                  <a:cubicBezTo>
                    <a:pt x="84" y="41"/>
                    <a:pt x="84" y="52"/>
                    <a:pt x="84" y="59"/>
                  </a:cubicBezTo>
                  <a:cubicBezTo>
                    <a:pt x="91" y="58"/>
                    <a:pt x="97" y="58"/>
                    <a:pt x="103" y="57"/>
                  </a:cubicBezTo>
                  <a:cubicBezTo>
                    <a:pt x="103" y="47"/>
                    <a:pt x="103" y="34"/>
                    <a:pt x="103" y="33"/>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3019538" y="5616161"/>
              <a:ext cx="162560" cy="190091"/>
            </a:xfrm>
            <a:custGeom>
              <a:avLst/>
              <a:gdLst>
                <a:gd name="T0" fmla="*/ 4 w 52"/>
                <a:gd name="T1" fmla="*/ 25 h 61"/>
                <a:gd name="T2" fmla="*/ 0 w 52"/>
                <a:gd name="T3" fmla="*/ 29 h 61"/>
                <a:gd name="T4" fmla="*/ 5 w 52"/>
                <a:gd name="T5" fmla="*/ 39 h 61"/>
                <a:gd name="T6" fmla="*/ 26 w 52"/>
                <a:gd name="T7" fmla="*/ 61 h 61"/>
                <a:gd name="T8" fmla="*/ 47 w 52"/>
                <a:gd name="T9" fmla="*/ 39 h 61"/>
                <a:gd name="T10" fmla="*/ 52 w 52"/>
                <a:gd name="T11" fmla="*/ 29 h 61"/>
                <a:gd name="T12" fmla="*/ 48 w 52"/>
                <a:gd name="T13" fmla="*/ 25 h 61"/>
                <a:gd name="T14" fmla="*/ 26 w 52"/>
                <a:gd name="T15" fmla="*/ 0 h 61"/>
                <a:gd name="T16" fmla="*/ 4 w 52"/>
                <a:gd name="T17" fmla="*/ 25 h 61"/>
              </a:gdLst>
              <a:ahLst/>
              <a:cxnLst/>
              <a:rect l="0" t="0" r="r" b="b"/>
              <a:pathLst>
                <a:path w="52" h="61">
                  <a:moveTo>
                    <a:pt x="4" y="25"/>
                  </a:moveTo>
                  <a:cubicBezTo>
                    <a:pt x="2" y="25"/>
                    <a:pt x="0" y="27"/>
                    <a:pt x="0" y="29"/>
                  </a:cubicBezTo>
                  <a:cubicBezTo>
                    <a:pt x="0" y="33"/>
                    <a:pt x="2" y="39"/>
                    <a:pt x="5" y="39"/>
                  </a:cubicBezTo>
                  <a:cubicBezTo>
                    <a:pt x="8" y="51"/>
                    <a:pt x="15" y="61"/>
                    <a:pt x="26" y="61"/>
                  </a:cubicBezTo>
                  <a:cubicBezTo>
                    <a:pt x="37" y="61"/>
                    <a:pt x="44" y="51"/>
                    <a:pt x="47" y="39"/>
                  </a:cubicBezTo>
                  <a:cubicBezTo>
                    <a:pt x="50" y="38"/>
                    <a:pt x="52" y="33"/>
                    <a:pt x="52" y="29"/>
                  </a:cubicBezTo>
                  <a:cubicBezTo>
                    <a:pt x="51" y="27"/>
                    <a:pt x="50" y="26"/>
                    <a:pt x="48" y="25"/>
                  </a:cubicBezTo>
                  <a:cubicBezTo>
                    <a:pt x="48" y="11"/>
                    <a:pt x="39" y="0"/>
                    <a:pt x="26" y="0"/>
                  </a:cubicBezTo>
                  <a:cubicBezTo>
                    <a:pt x="13" y="0"/>
                    <a:pt x="4" y="11"/>
                    <a:pt x="4" y="25"/>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19" name="标题 1"/>
          <p:cNvSpPr txBox="1"/>
          <p:nvPr/>
        </p:nvSpPr>
        <p:spPr>
          <a:xfrm>
            <a:off x="3517506" y="5655455"/>
            <a:ext cx="2260600" cy="344170"/>
          </a:xfrm>
          <a:prstGeom prst="rect">
            <a:avLst/>
          </a:prstGeom>
          <a:noFill/>
          <a:ln cap="sq">
            <a:noFill/>
          </a:ln>
        </p:spPr>
        <p:txBody>
          <a:bodyPr vert="horz" wrap="square" lIns="68573" tIns="34287" rIns="68573" bIns="34287" rtlCol="0" anchor="t">
            <a:spAutoFit/>
          </a:bodyPr>
          <a:lstStyle/>
          <a:p>
            <a:pPr algn="l"/>
            <a:r>
              <a:rPr kumimoji="1" lang="en-US" altLang="zh-CN" sz="1800">
                <a:ln w="12700">
                  <a:noFill/>
                </a:ln>
                <a:solidFill>
                  <a:srgbClr val="2F5EB0">
                    <a:alpha val="100000"/>
                  </a:srgbClr>
                </a:solidFill>
                <a:latin typeface="OPPOSans R"/>
                <a:ea typeface="OPPOSans R"/>
                <a:cs typeface="OPPOSans R"/>
              </a:rPr>
              <a:t>汇报人：</a:t>
            </a:r>
            <a:r>
              <a:rPr kumimoji="1" lang="zh-CN" altLang="en-US" sz="1800">
                <a:ln w="12700">
                  <a:noFill/>
                </a:ln>
                <a:solidFill>
                  <a:srgbClr val="2F5EB0">
                    <a:alpha val="100000"/>
                  </a:srgbClr>
                </a:solidFill>
                <a:latin typeface="OPPOSans R"/>
                <a:ea typeface="OPPOSans R"/>
                <a:cs typeface="OPPOSans R"/>
              </a:rPr>
              <a:t>吴晨</a:t>
            </a:r>
            <a:r>
              <a:rPr kumimoji="1" lang="zh-CN" altLang="en-US" sz="1800">
                <a:ln w="12700">
                  <a:noFill/>
                </a:ln>
                <a:solidFill>
                  <a:srgbClr val="2F5EB0">
                    <a:alpha val="100000"/>
                  </a:srgbClr>
                </a:solidFill>
                <a:latin typeface="OPPOSans R"/>
                <a:ea typeface="OPPOSans R"/>
                <a:cs typeface="OPPOSans R"/>
              </a:rPr>
              <a:t>帆</a:t>
            </a:r>
            <a:endParaRPr kumimoji="1" lang="zh-CN" altLang="en-US" sz="1800">
              <a:ln w="12700">
                <a:noFill/>
              </a:ln>
              <a:solidFill>
                <a:srgbClr val="2F5EB0">
                  <a:alpha val="100000"/>
                </a:srgbClr>
              </a:solidFill>
              <a:latin typeface="OPPOSans R"/>
              <a:ea typeface="OPPOSans R"/>
              <a:cs typeface="OPPOSans R"/>
            </a:endParaRPr>
          </a:p>
        </p:txBody>
      </p:sp>
      <p:sp>
        <p:nvSpPr>
          <p:cNvPr id="20" name="标题 1"/>
          <p:cNvSpPr txBox="1"/>
          <p:nvPr/>
        </p:nvSpPr>
        <p:spPr>
          <a:xfrm>
            <a:off x="3576629" y="6028510"/>
            <a:ext cx="599800" cy="40500"/>
          </a:xfrm>
          <a:prstGeom prst="rect">
            <a:avLst/>
          </a:prstGeom>
          <a:solidFill>
            <a:srgbClr val="2F5EB0">
              <a:alpha val="100000"/>
            </a:srgbClr>
          </a:solidFill>
          <a:ln w="25400" cap="sq">
            <a:noFill/>
          </a:ln>
        </p:spPr>
        <p:txBody>
          <a:bodyPr vert="horz" wrap="square" lIns="68576" tIns="34287" rIns="68576" bIns="34287" rtlCol="0" anchor="ctr"/>
          <a:lstStyle/>
          <a:p>
            <a:pPr algn="ctr"/>
            <a:endParaRPr kumimoji="1" lang="zh-CN" altLang="en-US"/>
          </a:p>
        </p:txBody>
      </p:sp>
      <p:sp>
        <p:nvSpPr>
          <p:cNvPr id="21" name="标题 1"/>
          <p:cNvSpPr txBox="1"/>
          <p:nvPr/>
        </p:nvSpPr>
        <p:spPr>
          <a:xfrm>
            <a:off x="4191479" y="6028510"/>
            <a:ext cx="1215000" cy="40500"/>
          </a:xfrm>
          <a:prstGeom prst="rect">
            <a:avLst/>
          </a:prstGeom>
          <a:solidFill>
            <a:schemeClr val="accent1">
              <a:lumMod val="60000"/>
              <a:lumOff val="40000"/>
            </a:schemeClr>
          </a:solidFill>
          <a:ln w="25400" cap="sq">
            <a:noFill/>
          </a:ln>
        </p:spPr>
        <p:txBody>
          <a:bodyPr vert="horz" wrap="square" lIns="68576" tIns="34287" rIns="68576" bIns="34287" rtlCol="0" anchor="ctr"/>
          <a:lstStyle/>
          <a:p>
            <a:pPr algn="ctr"/>
            <a:endParaRPr kumimoji="1" lang="zh-CN" altLang="en-US"/>
          </a:p>
        </p:txBody>
      </p:sp>
      <p:grpSp>
        <p:nvGrpSpPr>
          <p:cNvPr id="22" name="组合 21"/>
          <p:cNvGrpSpPr/>
          <p:nvPr/>
        </p:nvGrpSpPr>
        <p:grpSpPr>
          <a:xfrm>
            <a:off x="6126559" y="5458181"/>
            <a:ext cx="715716" cy="719823"/>
            <a:chOff x="6126559" y="5458181"/>
            <a:chExt cx="715716" cy="719823"/>
          </a:xfrm>
        </p:grpSpPr>
        <p:sp>
          <p:nvSpPr>
            <p:cNvPr id="23" name="标题 1"/>
            <p:cNvSpPr txBox="1"/>
            <p:nvPr/>
          </p:nvSpPr>
          <p:spPr>
            <a:xfrm>
              <a:off x="6126559" y="5458181"/>
              <a:ext cx="715716" cy="719823"/>
            </a:xfrm>
            <a:prstGeom prst="ellipse">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24" name="标题 1"/>
            <p:cNvSpPr txBox="1"/>
            <p:nvPr/>
          </p:nvSpPr>
          <p:spPr>
            <a:xfrm>
              <a:off x="6286759" y="5619342"/>
              <a:ext cx="395317" cy="397501"/>
            </a:xfrm>
            <a:custGeom>
              <a:avLst/>
              <a:gdLst>
                <a:gd name="T0" fmla="*/ 20 w 200"/>
                <a:gd name="T1" fmla="*/ 200 h 200"/>
                <a:gd name="T2" fmla="*/ 0 w 200"/>
                <a:gd name="T3" fmla="*/ 88 h 200"/>
                <a:gd name="T4" fmla="*/ 12 w 200"/>
                <a:gd name="T5" fmla="*/ 168 h 200"/>
                <a:gd name="T6" fmla="*/ 164 w 200"/>
                <a:gd name="T7" fmla="*/ 188 h 200"/>
                <a:gd name="T8" fmla="*/ 187 w 200"/>
                <a:gd name="T9" fmla="*/ 88 h 200"/>
                <a:gd name="T10" fmla="*/ 200 w 200"/>
                <a:gd name="T11" fmla="*/ 180 h 200"/>
                <a:gd name="T12" fmla="*/ 155 w 200"/>
                <a:gd name="T13" fmla="*/ 137 h 200"/>
                <a:gd name="T14" fmla="*/ 154 w 200"/>
                <a:gd name="T15" fmla="*/ 155 h 200"/>
                <a:gd name="T16" fmla="*/ 131 w 200"/>
                <a:gd name="T17" fmla="*/ 165 h 200"/>
                <a:gd name="T18" fmla="*/ 110 w 200"/>
                <a:gd name="T19" fmla="*/ 157 h 200"/>
                <a:gd name="T20" fmla="*/ 122 w 200"/>
                <a:gd name="T21" fmla="*/ 145 h 200"/>
                <a:gd name="T22" fmla="*/ 131 w 200"/>
                <a:gd name="T23" fmla="*/ 155 h 200"/>
                <a:gd name="T24" fmla="*/ 139 w 200"/>
                <a:gd name="T25" fmla="*/ 145 h 200"/>
                <a:gd name="T26" fmla="*/ 131 w 200"/>
                <a:gd name="T27" fmla="*/ 136 h 200"/>
                <a:gd name="T28" fmla="*/ 126 w 200"/>
                <a:gd name="T29" fmla="*/ 125 h 200"/>
                <a:gd name="T30" fmla="*/ 134 w 200"/>
                <a:gd name="T31" fmla="*/ 123 h 200"/>
                <a:gd name="T32" fmla="*/ 134 w 200"/>
                <a:gd name="T33" fmla="*/ 113 h 200"/>
                <a:gd name="T34" fmla="*/ 125 w 200"/>
                <a:gd name="T35" fmla="*/ 113 h 200"/>
                <a:gd name="T36" fmla="*/ 106 w 200"/>
                <a:gd name="T37" fmla="*/ 117 h 200"/>
                <a:gd name="T38" fmla="*/ 130 w 200"/>
                <a:gd name="T39" fmla="*/ 100 h 200"/>
                <a:gd name="T40" fmla="*/ 153 w 200"/>
                <a:gd name="T41" fmla="*/ 116 h 200"/>
                <a:gd name="T42" fmla="*/ 144 w 200"/>
                <a:gd name="T43" fmla="*/ 130 h 200"/>
                <a:gd name="T44" fmla="*/ 155 w 200"/>
                <a:gd name="T45" fmla="*/ 137 h 200"/>
                <a:gd name="T46" fmla="*/ 43 w 200"/>
                <a:gd name="T47" fmla="*/ 164 h 200"/>
                <a:gd name="T48" fmla="*/ 66 w 200"/>
                <a:gd name="T49" fmla="*/ 134 h 200"/>
                <a:gd name="T50" fmla="*/ 78 w 200"/>
                <a:gd name="T51" fmla="*/ 119 h 200"/>
                <a:gd name="T52" fmla="*/ 70 w 200"/>
                <a:gd name="T53" fmla="*/ 112 h 200"/>
                <a:gd name="T54" fmla="*/ 62 w 200"/>
                <a:gd name="T55" fmla="*/ 120 h 200"/>
                <a:gd name="T56" fmla="*/ 48 w 200"/>
                <a:gd name="T57" fmla="*/ 109 h 200"/>
                <a:gd name="T58" fmla="*/ 70 w 200"/>
                <a:gd name="T59" fmla="*/ 100 h 200"/>
                <a:gd name="T60" fmla="*/ 92 w 200"/>
                <a:gd name="T61" fmla="*/ 109 h 200"/>
                <a:gd name="T62" fmla="*/ 92 w 200"/>
                <a:gd name="T63" fmla="*/ 130 h 200"/>
                <a:gd name="T64" fmla="*/ 72 w 200"/>
                <a:gd name="T65" fmla="*/ 146 h 200"/>
                <a:gd name="T66" fmla="*/ 95 w 200"/>
                <a:gd name="T67" fmla="*/ 150 h 200"/>
                <a:gd name="T68" fmla="*/ 0 w 200"/>
                <a:gd name="T69" fmla="*/ 36 h 200"/>
                <a:gd name="T70" fmla="*/ 28 w 200"/>
                <a:gd name="T71" fmla="*/ 16 h 200"/>
                <a:gd name="T72" fmla="*/ 44 w 200"/>
                <a:gd name="T73" fmla="*/ 72 h 200"/>
                <a:gd name="T74" fmla="*/ 60 w 200"/>
                <a:gd name="T75" fmla="*/ 16 h 200"/>
                <a:gd name="T76" fmla="*/ 140 w 200"/>
                <a:gd name="T77" fmla="*/ 56 h 200"/>
                <a:gd name="T78" fmla="*/ 172 w 200"/>
                <a:gd name="T79" fmla="*/ 56 h 200"/>
                <a:gd name="T80" fmla="*/ 180 w 200"/>
                <a:gd name="T81" fmla="*/ 16 h 200"/>
                <a:gd name="T82" fmla="*/ 200 w 200"/>
                <a:gd name="T83" fmla="*/ 80 h 200"/>
                <a:gd name="T84" fmla="*/ 0 w 200"/>
                <a:gd name="T85" fmla="*/ 36 h 200"/>
                <a:gd name="T86" fmla="*/ 144 w 200"/>
                <a:gd name="T87" fmla="*/ 52 h 200"/>
                <a:gd name="T88" fmla="*/ 156 w 200"/>
                <a:gd name="T89" fmla="*/ 0 h 200"/>
                <a:gd name="T90" fmla="*/ 168 w 200"/>
                <a:gd name="T91" fmla="*/ 52 h 200"/>
                <a:gd name="T92" fmla="*/ 44 w 200"/>
                <a:gd name="T93" fmla="*/ 64 h 200"/>
                <a:gd name="T94" fmla="*/ 32 w 200"/>
                <a:gd name="T95" fmla="*/ 12 h 200"/>
                <a:gd name="T96" fmla="*/ 56 w 200"/>
                <a:gd name="T97" fmla="*/ 12 h 200"/>
                <a:gd name="T98" fmla="*/ 44 w 200"/>
                <a:gd name="T99" fmla="*/ 64 h 200"/>
              </a:gdLst>
              <a:ahLst/>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2" y="88"/>
                    <a:pt x="12" y="88"/>
                    <a:pt x="12"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7" y="88"/>
                  </a:cubicBezTo>
                  <a:cubicBezTo>
                    <a:pt x="200" y="88"/>
                    <a:pt x="200" y="88"/>
                    <a:pt x="200" y="88"/>
                  </a:cubicBezTo>
                  <a:cubicBezTo>
                    <a:pt x="200" y="180"/>
                    <a:pt x="200" y="180"/>
                    <a:pt x="200" y="180"/>
                  </a:cubicBezTo>
                  <a:cubicBezTo>
                    <a:pt x="200" y="191"/>
                    <a:pt x="191" y="200"/>
                    <a:pt x="180" y="200"/>
                  </a:cubicBezTo>
                  <a:close/>
                  <a:moveTo>
                    <a:pt x="155" y="137"/>
                  </a:moveTo>
                  <a:cubicBezTo>
                    <a:pt x="156" y="139"/>
                    <a:pt x="157" y="141"/>
                    <a:pt x="157" y="144"/>
                  </a:cubicBezTo>
                  <a:cubicBezTo>
                    <a:pt x="157" y="148"/>
                    <a:pt x="156" y="152"/>
                    <a:pt x="154" y="155"/>
                  </a:cubicBezTo>
                  <a:cubicBezTo>
                    <a:pt x="152" y="158"/>
                    <a:pt x="149" y="161"/>
                    <a:pt x="145" y="163"/>
                  </a:cubicBezTo>
                  <a:cubicBezTo>
                    <a:pt x="142" y="165"/>
                    <a:pt x="137" y="165"/>
                    <a:pt x="131" y="165"/>
                  </a:cubicBezTo>
                  <a:cubicBezTo>
                    <a:pt x="126" y="165"/>
                    <a:pt x="121" y="165"/>
                    <a:pt x="118" y="163"/>
                  </a:cubicBezTo>
                  <a:cubicBezTo>
                    <a:pt x="114" y="162"/>
                    <a:pt x="112" y="160"/>
                    <a:pt x="110" y="157"/>
                  </a:cubicBezTo>
                  <a:cubicBezTo>
                    <a:pt x="107" y="155"/>
                    <a:pt x="106" y="152"/>
                    <a:pt x="105" y="148"/>
                  </a:cubicBezTo>
                  <a:cubicBezTo>
                    <a:pt x="122" y="145"/>
                    <a:pt x="122" y="145"/>
                    <a:pt x="122" y="145"/>
                  </a:cubicBezTo>
                  <a:cubicBezTo>
                    <a:pt x="123" y="149"/>
                    <a:pt x="124" y="151"/>
                    <a:pt x="125" y="153"/>
                  </a:cubicBezTo>
                  <a:cubicBezTo>
                    <a:pt x="127" y="154"/>
                    <a:pt x="129" y="155"/>
                    <a:pt x="131" y="155"/>
                  </a:cubicBezTo>
                  <a:cubicBezTo>
                    <a:pt x="133" y="155"/>
                    <a:pt x="135" y="154"/>
                    <a:pt x="137" y="152"/>
                  </a:cubicBezTo>
                  <a:cubicBezTo>
                    <a:pt x="138" y="150"/>
                    <a:pt x="139" y="148"/>
                    <a:pt x="139" y="145"/>
                  </a:cubicBezTo>
                  <a:cubicBezTo>
                    <a:pt x="139" y="142"/>
                    <a:pt x="138" y="140"/>
                    <a:pt x="137" y="139"/>
                  </a:cubicBezTo>
                  <a:cubicBezTo>
                    <a:pt x="135" y="137"/>
                    <a:pt x="133" y="136"/>
                    <a:pt x="131" y="136"/>
                  </a:cubicBezTo>
                  <a:cubicBezTo>
                    <a:pt x="129" y="136"/>
                    <a:pt x="127" y="136"/>
                    <a:pt x="125" y="137"/>
                  </a:cubicBezTo>
                  <a:cubicBezTo>
                    <a:pt x="126" y="125"/>
                    <a:pt x="126" y="125"/>
                    <a:pt x="126" y="125"/>
                  </a:cubicBezTo>
                  <a:cubicBezTo>
                    <a:pt x="127" y="125"/>
                    <a:pt x="128" y="125"/>
                    <a:pt x="128" y="125"/>
                  </a:cubicBezTo>
                  <a:cubicBezTo>
                    <a:pt x="130" y="125"/>
                    <a:pt x="132" y="124"/>
                    <a:pt x="134" y="123"/>
                  </a:cubicBezTo>
                  <a:cubicBezTo>
                    <a:pt x="135" y="121"/>
                    <a:pt x="136" y="119"/>
                    <a:pt x="136" y="117"/>
                  </a:cubicBezTo>
                  <a:cubicBezTo>
                    <a:pt x="136" y="116"/>
                    <a:pt x="136" y="114"/>
                    <a:pt x="134" y="113"/>
                  </a:cubicBezTo>
                  <a:cubicBezTo>
                    <a:pt x="133" y="112"/>
                    <a:pt x="132" y="111"/>
                    <a:pt x="130" y="111"/>
                  </a:cubicBezTo>
                  <a:cubicBezTo>
                    <a:pt x="128" y="111"/>
                    <a:pt x="126" y="112"/>
                    <a:pt x="125" y="113"/>
                  </a:cubicBezTo>
                  <a:cubicBezTo>
                    <a:pt x="123" y="114"/>
                    <a:pt x="123" y="116"/>
                    <a:pt x="122" y="120"/>
                  </a:cubicBezTo>
                  <a:cubicBezTo>
                    <a:pt x="106" y="117"/>
                    <a:pt x="106" y="117"/>
                    <a:pt x="106" y="117"/>
                  </a:cubicBezTo>
                  <a:cubicBezTo>
                    <a:pt x="107" y="111"/>
                    <a:pt x="110" y="107"/>
                    <a:pt x="113" y="104"/>
                  </a:cubicBezTo>
                  <a:cubicBezTo>
                    <a:pt x="117" y="102"/>
                    <a:pt x="123" y="100"/>
                    <a:pt x="130" y="100"/>
                  </a:cubicBezTo>
                  <a:cubicBezTo>
                    <a:pt x="138" y="100"/>
                    <a:pt x="144" y="102"/>
                    <a:pt x="148" y="105"/>
                  </a:cubicBezTo>
                  <a:cubicBezTo>
                    <a:pt x="152" y="108"/>
                    <a:pt x="153" y="112"/>
                    <a:pt x="153" y="116"/>
                  </a:cubicBezTo>
                  <a:cubicBezTo>
                    <a:pt x="153" y="119"/>
                    <a:pt x="153" y="122"/>
                    <a:pt x="151" y="124"/>
                  </a:cubicBezTo>
                  <a:cubicBezTo>
                    <a:pt x="150" y="126"/>
                    <a:pt x="147" y="128"/>
                    <a:pt x="144" y="130"/>
                  </a:cubicBezTo>
                  <a:cubicBezTo>
                    <a:pt x="147" y="130"/>
                    <a:pt x="149" y="131"/>
                    <a:pt x="150" y="132"/>
                  </a:cubicBezTo>
                  <a:cubicBezTo>
                    <a:pt x="152" y="133"/>
                    <a:pt x="154" y="135"/>
                    <a:pt x="155" y="137"/>
                  </a:cubicBezTo>
                  <a:close/>
                  <a:moveTo>
                    <a:pt x="95" y="164"/>
                  </a:moveTo>
                  <a:cubicBezTo>
                    <a:pt x="43" y="164"/>
                    <a:pt x="43" y="164"/>
                    <a:pt x="43" y="164"/>
                  </a:cubicBezTo>
                  <a:cubicBezTo>
                    <a:pt x="44" y="159"/>
                    <a:pt x="45" y="154"/>
                    <a:pt x="48" y="150"/>
                  </a:cubicBezTo>
                  <a:cubicBezTo>
                    <a:pt x="51" y="145"/>
                    <a:pt x="57" y="140"/>
                    <a:pt x="66" y="134"/>
                  </a:cubicBezTo>
                  <a:cubicBezTo>
                    <a:pt x="71" y="130"/>
                    <a:pt x="74" y="127"/>
                    <a:pt x="75" y="125"/>
                  </a:cubicBezTo>
                  <a:cubicBezTo>
                    <a:pt x="77" y="123"/>
                    <a:pt x="78" y="121"/>
                    <a:pt x="78" y="119"/>
                  </a:cubicBezTo>
                  <a:cubicBezTo>
                    <a:pt x="78" y="117"/>
                    <a:pt x="77" y="116"/>
                    <a:pt x="75" y="114"/>
                  </a:cubicBezTo>
                  <a:cubicBezTo>
                    <a:pt x="74" y="113"/>
                    <a:pt x="72" y="112"/>
                    <a:pt x="70" y="112"/>
                  </a:cubicBezTo>
                  <a:cubicBezTo>
                    <a:pt x="68" y="112"/>
                    <a:pt x="66" y="113"/>
                    <a:pt x="65" y="114"/>
                  </a:cubicBezTo>
                  <a:cubicBezTo>
                    <a:pt x="63" y="116"/>
                    <a:pt x="62" y="117"/>
                    <a:pt x="62" y="120"/>
                  </a:cubicBezTo>
                  <a:cubicBezTo>
                    <a:pt x="44" y="120"/>
                    <a:pt x="44" y="120"/>
                    <a:pt x="44" y="120"/>
                  </a:cubicBezTo>
                  <a:cubicBezTo>
                    <a:pt x="45" y="115"/>
                    <a:pt x="46" y="112"/>
                    <a:pt x="48" y="109"/>
                  </a:cubicBezTo>
                  <a:cubicBezTo>
                    <a:pt x="50" y="106"/>
                    <a:pt x="52" y="104"/>
                    <a:pt x="56" y="102"/>
                  </a:cubicBezTo>
                  <a:cubicBezTo>
                    <a:pt x="59" y="101"/>
                    <a:pt x="64" y="100"/>
                    <a:pt x="70" y="100"/>
                  </a:cubicBezTo>
                  <a:cubicBezTo>
                    <a:pt x="76" y="100"/>
                    <a:pt x="81" y="101"/>
                    <a:pt x="84" y="102"/>
                  </a:cubicBezTo>
                  <a:cubicBezTo>
                    <a:pt x="87" y="104"/>
                    <a:pt x="90" y="106"/>
                    <a:pt x="92" y="109"/>
                  </a:cubicBezTo>
                  <a:cubicBezTo>
                    <a:pt x="94" y="112"/>
                    <a:pt x="95" y="115"/>
                    <a:pt x="95" y="119"/>
                  </a:cubicBezTo>
                  <a:cubicBezTo>
                    <a:pt x="95" y="122"/>
                    <a:pt x="94" y="126"/>
                    <a:pt x="92" y="130"/>
                  </a:cubicBezTo>
                  <a:cubicBezTo>
                    <a:pt x="89" y="133"/>
                    <a:pt x="85" y="137"/>
                    <a:pt x="79" y="141"/>
                  </a:cubicBezTo>
                  <a:cubicBezTo>
                    <a:pt x="76" y="144"/>
                    <a:pt x="73" y="145"/>
                    <a:pt x="72" y="146"/>
                  </a:cubicBezTo>
                  <a:cubicBezTo>
                    <a:pt x="71" y="147"/>
                    <a:pt x="70" y="148"/>
                    <a:pt x="68" y="150"/>
                  </a:cubicBezTo>
                  <a:cubicBezTo>
                    <a:pt x="95" y="150"/>
                    <a:pt x="95" y="150"/>
                    <a:pt x="95" y="150"/>
                  </a:cubicBezTo>
                  <a:lnTo>
                    <a:pt x="95" y="164"/>
                  </a:lnTo>
                  <a:close/>
                  <a:moveTo>
                    <a:pt x="0" y="36"/>
                  </a:moveTo>
                  <a:cubicBezTo>
                    <a:pt x="0" y="25"/>
                    <a:pt x="9" y="16"/>
                    <a:pt x="20" y="16"/>
                  </a:cubicBezTo>
                  <a:cubicBezTo>
                    <a:pt x="28" y="16"/>
                    <a:pt x="28" y="16"/>
                    <a:pt x="28" y="16"/>
                  </a:cubicBezTo>
                  <a:cubicBezTo>
                    <a:pt x="28" y="56"/>
                    <a:pt x="28" y="56"/>
                    <a:pt x="28" y="56"/>
                  </a:cubicBezTo>
                  <a:cubicBezTo>
                    <a:pt x="28" y="65"/>
                    <a:pt x="35" y="72"/>
                    <a:pt x="44" y="72"/>
                  </a:cubicBezTo>
                  <a:cubicBezTo>
                    <a:pt x="53" y="72"/>
                    <a:pt x="60" y="65"/>
                    <a:pt x="60" y="56"/>
                  </a:cubicBezTo>
                  <a:cubicBezTo>
                    <a:pt x="60" y="16"/>
                    <a:pt x="60" y="16"/>
                    <a:pt x="60" y="16"/>
                  </a:cubicBezTo>
                  <a:cubicBezTo>
                    <a:pt x="140" y="16"/>
                    <a:pt x="140" y="16"/>
                    <a:pt x="140" y="16"/>
                  </a:cubicBezTo>
                  <a:cubicBezTo>
                    <a:pt x="140" y="56"/>
                    <a:pt x="140" y="56"/>
                    <a:pt x="140" y="56"/>
                  </a:cubicBezTo>
                  <a:cubicBezTo>
                    <a:pt x="140" y="65"/>
                    <a:pt x="147" y="72"/>
                    <a:pt x="156" y="72"/>
                  </a:cubicBezTo>
                  <a:cubicBezTo>
                    <a:pt x="165" y="72"/>
                    <a:pt x="172" y="65"/>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4" y="80"/>
                    <a:pt x="96" y="80"/>
                    <a:pt x="0" y="80"/>
                  </a:cubicBezTo>
                  <a:lnTo>
                    <a:pt x="0" y="36"/>
                  </a:lnTo>
                  <a:close/>
                  <a:moveTo>
                    <a:pt x="156" y="64"/>
                  </a:moveTo>
                  <a:cubicBezTo>
                    <a:pt x="149" y="64"/>
                    <a:pt x="144" y="59"/>
                    <a:pt x="144" y="52"/>
                  </a:cubicBezTo>
                  <a:cubicBezTo>
                    <a:pt x="144" y="12"/>
                    <a:pt x="144" y="12"/>
                    <a:pt x="144" y="12"/>
                  </a:cubicBezTo>
                  <a:cubicBezTo>
                    <a:pt x="144" y="6"/>
                    <a:pt x="149" y="0"/>
                    <a:pt x="156" y="0"/>
                  </a:cubicBezTo>
                  <a:cubicBezTo>
                    <a:pt x="162" y="0"/>
                    <a:pt x="168" y="6"/>
                    <a:pt x="168" y="12"/>
                  </a:cubicBezTo>
                  <a:cubicBezTo>
                    <a:pt x="168" y="52"/>
                    <a:pt x="168" y="52"/>
                    <a:pt x="168" y="52"/>
                  </a:cubicBezTo>
                  <a:cubicBezTo>
                    <a:pt x="168" y="59"/>
                    <a:pt x="162" y="64"/>
                    <a:pt x="156" y="64"/>
                  </a:cubicBezTo>
                  <a:close/>
                  <a:moveTo>
                    <a:pt x="44" y="64"/>
                  </a:moveTo>
                  <a:cubicBezTo>
                    <a:pt x="37" y="64"/>
                    <a:pt x="32" y="59"/>
                    <a:pt x="32" y="52"/>
                  </a:cubicBezTo>
                  <a:cubicBezTo>
                    <a:pt x="32" y="12"/>
                    <a:pt x="32" y="12"/>
                    <a:pt x="32" y="12"/>
                  </a:cubicBezTo>
                  <a:cubicBezTo>
                    <a:pt x="32" y="6"/>
                    <a:pt x="37" y="0"/>
                    <a:pt x="44" y="0"/>
                  </a:cubicBezTo>
                  <a:cubicBezTo>
                    <a:pt x="50" y="0"/>
                    <a:pt x="56" y="6"/>
                    <a:pt x="56" y="12"/>
                  </a:cubicBezTo>
                  <a:cubicBezTo>
                    <a:pt x="56" y="52"/>
                    <a:pt x="56" y="52"/>
                    <a:pt x="56" y="52"/>
                  </a:cubicBezTo>
                  <a:cubicBezTo>
                    <a:pt x="56" y="59"/>
                    <a:pt x="50" y="64"/>
                    <a:pt x="44" y="64"/>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grpSp>
      <p:sp>
        <p:nvSpPr>
          <p:cNvPr id="25" name="标题 1"/>
          <p:cNvSpPr txBox="1"/>
          <p:nvPr/>
        </p:nvSpPr>
        <p:spPr>
          <a:xfrm>
            <a:off x="6901882" y="5655455"/>
            <a:ext cx="2159000" cy="344170"/>
          </a:xfrm>
          <a:prstGeom prst="rect">
            <a:avLst/>
          </a:prstGeom>
          <a:noFill/>
          <a:ln cap="sq">
            <a:noFill/>
          </a:ln>
        </p:spPr>
        <p:txBody>
          <a:bodyPr vert="horz" wrap="square" lIns="68573" tIns="34287" rIns="68573" bIns="34287" rtlCol="0" anchor="t">
            <a:spAutoFit/>
          </a:bodyPr>
          <a:lstStyle/>
          <a:p>
            <a:pPr algn="l"/>
            <a:r>
              <a:rPr kumimoji="1" lang="en-US" altLang="zh-CN" sz="1800">
                <a:ln w="12700">
                  <a:noFill/>
                </a:ln>
                <a:solidFill>
                  <a:srgbClr val="2F5EB0">
                    <a:alpha val="100000"/>
                  </a:srgbClr>
                </a:solidFill>
                <a:latin typeface="OPPOSans R"/>
                <a:ea typeface="OPPOSans R"/>
                <a:cs typeface="OPPOSans R"/>
              </a:rPr>
              <a:t>日期：2024.5.26</a:t>
            </a:r>
            <a:endParaRPr kumimoji="1" lang="zh-CN" altLang="en-US"/>
          </a:p>
        </p:txBody>
      </p:sp>
      <p:sp>
        <p:nvSpPr>
          <p:cNvPr id="26" name="标题 1"/>
          <p:cNvSpPr txBox="1"/>
          <p:nvPr/>
        </p:nvSpPr>
        <p:spPr>
          <a:xfrm>
            <a:off x="6961005" y="6028510"/>
            <a:ext cx="599800" cy="40500"/>
          </a:xfrm>
          <a:prstGeom prst="rect">
            <a:avLst/>
          </a:prstGeom>
          <a:solidFill>
            <a:srgbClr val="2F5EB0">
              <a:alpha val="100000"/>
            </a:srgbClr>
          </a:solidFill>
          <a:ln w="25400" cap="sq">
            <a:noFill/>
          </a:ln>
        </p:spPr>
        <p:txBody>
          <a:bodyPr vert="horz" wrap="square" lIns="68576" tIns="34287" rIns="68576" bIns="34287" rtlCol="0" anchor="ctr"/>
          <a:lstStyle/>
          <a:p>
            <a:pPr algn="ctr"/>
            <a:endParaRPr kumimoji="1" lang="zh-CN" altLang="en-US"/>
          </a:p>
        </p:txBody>
      </p:sp>
      <p:sp>
        <p:nvSpPr>
          <p:cNvPr id="27" name="标题 1"/>
          <p:cNvSpPr txBox="1"/>
          <p:nvPr/>
        </p:nvSpPr>
        <p:spPr>
          <a:xfrm>
            <a:off x="7575855" y="6028510"/>
            <a:ext cx="1215000" cy="40500"/>
          </a:xfrm>
          <a:prstGeom prst="rect">
            <a:avLst/>
          </a:prstGeom>
          <a:solidFill>
            <a:schemeClr val="accent1">
              <a:lumMod val="60000"/>
              <a:lumOff val="40000"/>
            </a:schemeClr>
          </a:solidFill>
          <a:ln w="25400" cap="sq">
            <a:noFill/>
          </a:ln>
        </p:spPr>
        <p:txBody>
          <a:bodyPr vert="horz" wrap="square" lIns="68576" tIns="34287" rIns="68576" bIns="34287" rtlCol="0" anchor="ctr"/>
          <a:lstStyle/>
          <a:p>
            <a:pPr algn="ctr"/>
            <a:endParaRPr kumimoji="1" lang="zh-CN" altLang="en-US"/>
          </a:p>
        </p:txBody>
      </p:sp>
      <p:sp>
        <p:nvSpPr>
          <p:cNvPr id="28" name="文本框 27"/>
          <p:cNvSpPr txBox="1"/>
          <p:nvPr/>
        </p:nvSpPr>
        <p:spPr>
          <a:xfrm>
            <a:off x="193040" y="6236970"/>
            <a:ext cx="594995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论文</a:t>
            </a:r>
            <a:r>
              <a:rPr lang="zh-CN" altLang="en-US" sz="1800">
                <a:latin typeface="Arial" panose="020B0604020202020204" pitchFamily="34" charset="0"/>
                <a:ea typeface="微软雅黑" panose="020B0503020204020204" charset="-122"/>
              </a:rPr>
              <a:t>链接：https://doi.org/10.48550/arXiv.2405.11403</a:t>
            </a:r>
            <a:endParaRPr lang="zh-CN" altLang="en-US" sz="1800">
              <a:latin typeface="Arial" panose="020B0604020202020204" pitchFamily="34" charset="0"/>
              <a:ea typeface="微软雅黑" panose="020B0503020204020204" charset="-122"/>
            </a:endParaRPr>
          </a:p>
        </p:txBody>
      </p:sp>
      <p:sp>
        <p:nvSpPr>
          <p:cNvPr id="29" name="文本框 28"/>
          <p:cNvSpPr txBox="1"/>
          <p:nvPr/>
        </p:nvSpPr>
        <p:spPr>
          <a:xfrm>
            <a:off x="5948680" y="6220460"/>
            <a:ext cx="5840730" cy="38481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代码地址：</a:t>
            </a:r>
            <a:r>
              <a:rPr sz="1800">
                <a:latin typeface="Arial" panose="020B0604020202020204" pitchFamily="34" charset="0"/>
                <a:ea typeface="微软雅黑" panose="020B0503020204020204" charset="-122"/>
              </a:rPr>
              <a:t>https://github.com/Md-Ashraful-Pramanik/MapCoder</a:t>
            </a:r>
            <a:endParaRPr sz="1800">
              <a:latin typeface="Arial" panose="020B0604020202020204" pitchFamily="34" charset="0"/>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4522187"/>
            <a:ext cx="4032448" cy="2198473"/>
            <a:chOff x="0" y="4522187"/>
            <a:chExt cx="4032448" cy="2198473"/>
          </a:xfrm>
        </p:grpSpPr>
        <p:pic>
          <p:nvPicPr>
            <p:cNvPr id="3" name="图片 2"/>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pic>
          <p:nvPicPr>
            <p:cNvPr id="4" name="图片 3"/>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grpSp>
      <p:grpSp>
        <p:nvGrpSpPr>
          <p:cNvPr id="5" name="组合 4"/>
          <p:cNvGrpSpPr/>
          <p:nvPr/>
        </p:nvGrpSpPr>
        <p:grpSpPr>
          <a:xfrm>
            <a:off x="7916827" y="4483162"/>
            <a:ext cx="4301440" cy="2276522"/>
            <a:chOff x="7916827" y="4483162"/>
            <a:chExt cx="4301440" cy="2276522"/>
          </a:xfrm>
        </p:grpSpPr>
        <p:pic>
          <p:nvPicPr>
            <p:cNvPr id="6" name="图片 5"/>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pic>
          <p:nvPicPr>
            <p:cNvPr id="7" name="图片 6"/>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grpSp>
      <p:sp>
        <p:nvSpPr>
          <p:cNvPr id="8" name="标题 1"/>
          <p:cNvSpPr txBox="1"/>
          <p:nvPr/>
        </p:nvSpPr>
        <p:spPr>
          <a:xfrm>
            <a:off x="5414801" y="1628800"/>
            <a:ext cx="1368152" cy="1368152"/>
          </a:xfrm>
          <a:prstGeom prst="ellipse">
            <a:avLst/>
          </a:prstGeom>
          <a:gradFill>
            <a:gsLst>
              <a:gs pos="0">
                <a:srgbClr val="0E1A40">
                  <a:alpha val="100000"/>
                </a:srgbClr>
              </a:gs>
              <a:gs pos="100000">
                <a:srgbClr val="2F5EB0">
                  <a:alpha val="100000"/>
                </a:srgbClr>
              </a:gs>
            </a:gsLst>
            <a:lin ang="13800000" scaled="0"/>
          </a:gradFill>
          <a:ln w="25400" cap="sq">
            <a:noFill/>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5669078" y="2010030"/>
            <a:ext cx="859598" cy="59025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cap="sq">
            <a:noFill/>
          </a:ln>
        </p:spPr>
        <p:txBody>
          <a:bodyPr vert="horz" wrap="square" lIns="91440" tIns="45720" rIns="91440" bIns="45720" rtlCol="0" anchor="ctr"/>
          <a:lstStyle/>
          <a:p>
            <a:pPr algn="ctr"/>
            <a:endParaRPr kumimoji="1" lang="zh-CN" altLang="en-US"/>
          </a:p>
        </p:txBody>
      </p:sp>
      <p:sp>
        <p:nvSpPr>
          <p:cNvPr id="10" name="标题 1"/>
          <p:cNvSpPr txBox="1"/>
          <p:nvPr/>
        </p:nvSpPr>
        <p:spPr>
          <a:xfrm>
            <a:off x="5093037" y="3111376"/>
            <a:ext cx="1993900" cy="535940"/>
          </a:xfrm>
          <a:prstGeom prst="rect">
            <a:avLst/>
          </a:prstGeom>
          <a:noFill/>
          <a:ln>
            <a:noFill/>
          </a:ln>
          <a:effectLst/>
        </p:spPr>
        <p:txBody>
          <a:bodyPr vert="horz" wrap="square" lIns="91440" tIns="45720" rIns="91440" bIns="45720" rtlCol="0" anchor="t">
            <a:spAutoFit/>
          </a:bodyPr>
          <a:lstStyle/>
          <a:p>
            <a:pPr algn="ctr"/>
            <a:r>
              <a:rPr kumimoji="1" lang="en-US" altLang="zh-CN" sz="3200">
                <a:ln w="12700">
                  <a:noFill/>
                </a:ln>
                <a:solidFill>
                  <a:srgbClr val="2F5EB0">
                    <a:alpha val="100000"/>
                  </a:srgbClr>
                </a:solidFill>
                <a:latin typeface="OPPOSans R"/>
                <a:ea typeface="OPPOSans R"/>
                <a:cs typeface="OPPOSans R"/>
              </a:rPr>
              <a:t>01</a:t>
            </a:r>
            <a:endParaRPr kumimoji="1" lang="zh-CN" altLang="en-US"/>
          </a:p>
        </p:txBody>
      </p:sp>
      <p:sp>
        <p:nvSpPr>
          <p:cNvPr id="11" name="标题 1"/>
          <p:cNvSpPr txBox="1"/>
          <p:nvPr/>
        </p:nvSpPr>
        <p:spPr>
          <a:xfrm>
            <a:off x="1876127" y="3642974"/>
            <a:ext cx="8445500" cy="583565"/>
          </a:xfrm>
          <a:prstGeom prst="rect">
            <a:avLst/>
          </a:prstGeom>
          <a:noFill/>
          <a:ln>
            <a:noFill/>
          </a:ln>
          <a:effectLst/>
        </p:spPr>
        <p:txBody>
          <a:bodyPr vert="horz" wrap="square" lIns="91440" tIns="45720" rIns="91440" bIns="45720" rtlCol="0" anchor="t">
            <a:spAutoFit/>
          </a:bodyPr>
          <a:lstStyle/>
          <a:p>
            <a:pPr algn="ctr"/>
            <a:r>
              <a:rPr kumimoji="1" lang="zh-CN" altLang="en-US" sz="3200">
                <a:ln w="12700">
                  <a:noFill/>
                </a:ln>
                <a:solidFill>
                  <a:srgbClr val="2F5EB0">
                    <a:alpha val="100000"/>
                  </a:srgbClr>
                </a:solidFill>
                <a:latin typeface="OPPOSans R"/>
                <a:ea typeface="OPPOSans R"/>
                <a:cs typeface="OPPOSans R"/>
              </a:rPr>
              <a:t>研究</a:t>
            </a:r>
            <a:r>
              <a:rPr kumimoji="1" lang="zh-CN" altLang="en-US" sz="3200">
                <a:ln w="12700">
                  <a:noFill/>
                </a:ln>
                <a:solidFill>
                  <a:srgbClr val="2F5EB0">
                    <a:alpha val="100000"/>
                  </a:srgbClr>
                </a:solidFill>
                <a:latin typeface="OPPOSans R"/>
                <a:ea typeface="OPPOSans R"/>
                <a:cs typeface="OPPOSans R"/>
              </a:rPr>
              <a:t>背景</a:t>
            </a:r>
            <a:endParaRPr kumimoji="1" lang="zh-CN" altLang="en-US" sz="3200">
              <a:ln w="12700">
                <a:noFill/>
              </a:ln>
              <a:solidFill>
                <a:srgbClr val="2F5EB0">
                  <a:alpha val="100000"/>
                </a:srgbClr>
              </a:solidFill>
              <a:latin typeface="OPPOSans R"/>
              <a:ea typeface="OPPOSans R"/>
              <a:cs typeface="OPPOSans R"/>
            </a:endParaRPr>
          </a:p>
        </p:txBody>
      </p:sp>
      <p:sp>
        <p:nvSpPr>
          <p:cNvPr id="12" name="标题 1"/>
          <p:cNvSpPr txBox="1"/>
          <p:nvPr/>
        </p:nvSpPr>
        <p:spPr>
          <a:xfrm>
            <a:off x="4371677" y="4187754"/>
            <a:ext cx="3454400" cy="306705"/>
          </a:xfrm>
          <a:prstGeom prst="rect">
            <a:avLst/>
          </a:prstGeom>
          <a:noFill/>
          <a:ln>
            <a:noFill/>
          </a:ln>
          <a:effectLst/>
        </p:spPr>
        <p:txBody>
          <a:bodyPr vert="horz" wrap="square" lIns="91440" tIns="45720" rIns="91440" bIns="45720" rtlCol="0" anchor="t">
            <a:spAutoFit/>
          </a:bodyPr>
          <a:lstStyle/>
          <a:p>
            <a:pPr algn="ctr"/>
            <a:r>
              <a:rPr kumimoji="1" lang="en-US" altLang="zh-CN" sz="1400">
                <a:ln w="12700">
                  <a:noFill/>
                </a:ln>
                <a:solidFill>
                  <a:schemeClr val="tx1">
                    <a:lumMod val="50000"/>
                    <a:lumOff val="50000"/>
                  </a:schemeClr>
                </a:solidFill>
                <a:latin typeface="OPPOSans R"/>
                <a:ea typeface="OPPOSans R"/>
                <a:cs typeface="OPPOSans R"/>
              </a:rPr>
              <a:t>。</a:t>
            </a:r>
            <a:endParaRPr kumimoji="1" lang="zh-CN" altLang="en-US"/>
          </a:p>
        </p:txBody>
      </p:sp>
      <p:cxnSp>
        <p:nvCxnSpPr>
          <p:cNvPr id="13" name="标题 1"/>
          <p:cNvCxnSpPr/>
          <p:nvPr/>
        </p:nvCxnSpPr>
        <p:spPr>
          <a:xfrm>
            <a:off x="5018757" y="4179392"/>
            <a:ext cx="2160240" cy="0"/>
          </a:xfrm>
          <a:prstGeom prst="line">
            <a:avLst/>
          </a:prstGeom>
          <a:noFill/>
          <a:ln w="9525" cap="sq">
            <a:solidFill>
              <a:srgbClr val="2F5EB0">
                <a:alpha val="100000"/>
              </a:srgbClr>
            </a:solidFill>
            <a:headEnd type="none" w="med" len="med"/>
            <a:tailEnd type="none" w="med" len="med"/>
          </a:ln>
        </p:spPr>
      </p:cxnSp>
      <p:sp>
        <p:nvSpPr>
          <p:cNvPr id="14" name="标题 1"/>
          <p:cNvSpPr txBox="1"/>
          <p:nvPr/>
        </p:nvSpPr>
        <p:spPr>
          <a:xfrm flipH="1">
            <a:off x="-3" y="6525344"/>
            <a:ext cx="12195177" cy="360511"/>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4" y="6596410"/>
            <a:ext cx="12195177" cy="288974"/>
          </a:xfrm>
          <a:prstGeom prst="rect">
            <a:avLst/>
          </a:prstGeom>
          <a:solidFill>
            <a:schemeClr val="tx1">
              <a:lumMod val="75000"/>
              <a:lumOff val="25000"/>
            </a:schemeClr>
          </a:solidFill>
          <a:ln w="25400" cap="sq">
            <a:noFill/>
          </a:ln>
        </p:spPr>
        <p:txBody>
          <a:bodyPr vert="horz" wrap="square" lIns="91440" tIns="45720" rIns="91440" bIns="45720" rtlCol="0" anchor="ctr"/>
          <a:lstStyle/>
          <a:p>
            <a:pPr algn="ctr"/>
            <a:endParaRPr kumimoji="1" lang="zh-CN" altLang="en-US"/>
          </a:p>
        </p:txBody>
      </p:sp>
      <p:sp>
        <p:nvSpPr>
          <p:cNvPr id="16" name="标题 1"/>
          <p:cNvSpPr txBox="1"/>
          <p:nvPr/>
        </p:nvSpPr>
        <p:spPr>
          <a:xfrm>
            <a:off x="9976569" y="6493142"/>
            <a:ext cx="1018294" cy="111815"/>
          </a:xfrm>
          <a:custGeom>
            <a:avLst/>
            <a:gdLst>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10067547" y="6493142"/>
            <a:ext cx="1070600" cy="392242"/>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8" name="标题 1"/>
          <p:cNvSpPr txBox="1"/>
          <p:nvPr/>
        </p:nvSpPr>
        <p:spPr>
          <a:xfrm>
            <a:off x="10202043" y="6493142"/>
            <a:ext cx="792820" cy="392242"/>
          </a:xfrm>
          <a:prstGeom prst="rect">
            <a:avLst/>
          </a:prstGeom>
          <a:noFill/>
          <a:ln cap="sq">
            <a:noFill/>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标题 1"/>
          <p:cNvSpPr txBox="1"/>
          <p:nvPr>
            <p:custDataLst>
              <p:tags r:id="rId1"/>
            </p:custDataLst>
          </p:nvPr>
        </p:nvSpPr>
        <p:spPr>
          <a:xfrm>
            <a:off x="4355976" y="3707606"/>
            <a:ext cx="2628000" cy="800100"/>
          </a:xfrm>
          <a:prstGeom prst="rect">
            <a:avLst/>
          </a:prstGeom>
          <a:noFill/>
          <a:ln>
            <a:noFill/>
          </a:ln>
        </p:spPr>
        <p:txBody>
          <a:bodyPr vert="horz" wrap="square" lIns="91440" tIns="45720" rIns="91440" bIns="45720" rtlCol="0" anchor="ctr"/>
          <a:lstStyle/>
          <a:p>
            <a:pPr algn="l"/>
            <a:r>
              <a:rPr kumimoji="1" lang="zh-CN" altLang="en-US" sz="1400">
                <a:ln w="12700">
                  <a:noFill/>
                </a:ln>
                <a:solidFill>
                  <a:srgbClr val="404040">
                    <a:alpha val="100000"/>
                  </a:srgbClr>
                </a:solidFill>
                <a:latin typeface="AlibabaPuHuiTi_2_55_Regular"/>
                <a:ea typeface="AlibabaPuHuiTi_2_55_Regular"/>
                <a:cs typeface="AlibabaPuHuiTi_2_55_Regular"/>
              </a:rPr>
              <a:t>基于检索：利用相关问题和解决</a:t>
            </a:r>
            <a:r>
              <a:rPr kumimoji="1" lang="zh-CN" altLang="en-US" sz="1400">
                <a:ln w="12700">
                  <a:noFill/>
                </a:ln>
                <a:solidFill>
                  <a:srgbClr val="404040">
                    <a:alpha val="100000"/>
                  </a:srgbClr>
                </a:solidFill>
                <a:latin typeface="AlibabaPuHuiTi_2_55_Regular"/>
                <a:ea typeface="AlibabaPuHuiTi_2_55_Regular"/>
                <a:cs typeface="AlibabaPuHuiTi_2_55_Regular"/>
              </a:rPr>
              <a:t>方案</a:t>
            </a:r>
            <a:endParaRPr kumimoji="1" lang="zh-CN" altLang="en-US" sz="1400">
              <a:ln w="12700">
                <a:noFill/>
              </a:ln>
              <a:solidFill>
                <a:srgbClr val="404040">
                  <a:alpha val="100000"/>
                </a:srgbClr>
              </a:solidFill>
              <a:latin typeface="AlibabaPuHuiTi_2_55_Regular"/>
              <a:ea typeface="AlibabaPuHuiTi_2_55_Regular"/>
              <a:cs typeface="AlibabaPuHuiTi_2_55_Regular"/>
            </a:endParaRPr>
          </a:p>
        </p:txBody>
      </p:sp>
      <p:sp>
        <p:nvSpPr>
          <p:cNvPr id="3" name="标题 1"/>
          <p:cNvSpPr txBox="1"/>
          <p:nvPr>
            <p:custDataLst>
              <p:tags r:id="rId2"/>
            </p:custDataLst>
          </p:nvPr>
        </p:nvSpPr>
        <p:spPr>
          <a:xfrm>
            <a:off x="107504" y="3286953"/>
            <a:ext cx="2628000" cy="800100"/>
          </a:xfrm>
          <a:prstGeom prst="rect">
            <a:avLst/>
          </a:prstGeom>
          <a:noFill/>
          <a:ln>
            <a:noFill/>
          </a:ln>
        </p:spPr>
        <p:txBody>
          <a:bodyPr vert="horz" wrap="square" lIns="91440" tIns="45720" rIns="91440" bIns="45720" rtlCol="0" anchor="ctr"/>
          <a:lstStyle/>
          <a:p>
            <a:pPr algn="l"/>
            <a:r>
              <a:rPr kumimoji="1" lang="zh-CN" altLang="en-US" sz="1400">
                <a:ln w="12700">
                  <a:noFill/>
                </a:ln>
                <a:solidFill>
                  <a:srgbClr val="404040">
                    <a:alpha val="100000"/>
                  </a:srgbClr>
                </a:solidFill>
                <a:latin typeface="AlibabaPuHuiTi_2_55_Regular"/>
                <a:ea typeface="AlibabaPuHuiTi_2_55_Regular"/>
                <a:cs typeface="AlibabaPuHuiTi_2_55_Regular"/>
              </a:rPr>
              <a:t>直接提示法</a:t>
            </a:r>
            <a:r>
              <a:rPr kumimoji="1" lang="en-US" altLang="zh-CN" sz="1400">
                <a:ln w="12700">
                  <a:noFill/>
                </a:ln>
                <a:solidFill>
                  <a:srgbClr val="404040">
                    <a:alpha val="100000"/>
                  </a:srgbClr>
                </a:solidFill>
                <a:latin typeface="AlibabaPuHuiTi_2_55_Regular"/>
                <a:ea typeface="AlibabaPuHuiTi_2_55_Regular"/>
                <a:cs typeface="AlibabaPuHuiTi_2_55_Regular"/>
              </a:rPr>
              <a:t>:</a:t>
            </a:r>
            <a:r>
              <a:rPr kumimoji="1" lang="zh-CN" altLang="en-US" sz="1400">
                <a:ln w="12700">
                  <a:noFill/>
                </a:ln>
                <a:solidFill>
                  <a:srgbClr val="404040">
                    <a:alpha val="100000"/>
                  </a:srgbClr>
                </a:solidFill>
                <a:latin typeface="AlibabaPuHuiTi_2_55_Regular"/>
                <a:ea typeface="AlibabaPuHuiTi_2_55_Regular"/>
                <a:cs typeface="AlibabaPuHuiTi_2_55_Regular"/>
              </a:rPr>
              <a:t>通过问题描述和</a:t>
            </a:r>
            <a:r>
              <a:rPr kumimoji="1" lang="en-US" altLang="zh-CN" sz="1400">
                <a:ln w="12700">
                  <a:noFill/>
                </a:ln>
                <a:solidFill>
                  <a:srgbClr val="404040">
                    <a:alpha val="100000"/>
                  </a:srgbClr>
                </a:solidFill>
                <a:latin typeface="AlibabaPuHuiTi_2_55_Regular"/>
                <a:ea typeface="AlibabaPuHuiTi_2_55_Regular"/>
                <a:cs typeface="AlibabaPuHuiTi_2_55_Regular"/>
              </a:rPr>
              <a:t>I/O</a:t>
            </a:r>
            <a:r>
              <a:rPr kumimoji="1" lang="zh-CN" altLang="en-US" sz="1400">
                <a:ln w="12700">
                  <a:noFill/>
                </a:ln>
                <a:solidFill>
                  <a:srgbClr val="404040">
                    <a:alpha val="100000"/>
                  </a:srgbClr>
                </a:solidFill>
                <a:latin typeface="AlibabaPuHuiTi_2_55_Regular"/>
                <a:ea typeface="AlibabaPuHuiTi_2_55_Regular"/>
                <a:cs typeface="AlibabaPuHuiTi_2_55_Regular"/>
              </a:rPr>
              <a:t>样例</a:t>
            </a:r>
            <a:endParaRPr kumimoji="1" lang="zh-CN" altLang="en-US" sz="1400">
              <a:ln w="12700">
                <a:noFill/>
              </a:ln>
              <a:solidFill>
                <a:srgbClr val="404040">
                  <a:alpha val="100000"/>
                </a:srgbClr>
              </a:solidFill>
              <a:latin typeface="AlibabaPuHuiTi_2_55_Regular"/>
              <a:ea typeface="AlibabaPuHuiTi_2_55_Regular"/>
              <a:cs typeface="AlibabaPuHuiTi_2_55_Regular"/>
            </a:endParaRPr>
          </a:p>
        </p:txBody>
      </p:sp>
      <p:sp>
        <p:nvSpPr>
          <p:cNvPr id="4" name="标题 1"/>
          <p:cNvSpPr txBox="1"/>
          <p:nvPr>
            <p:custDataLst>
              <p:tags r:id="rId3"/>
            </p:custDataLst>
          </p:nvPr>
        </p:nvSpPr>
        <p:spPr>
          <a:xfrm>
            <a:off x="1944000" y="1410296"/>
            <a:ext cx="2628000" cy="800100"/>
          </a:xfrm>
          <a:prstGeom prst="rect">
            <a:avLst/>
          </a:prstGeom>
          <a:noFill/>
          <a:ln>
            <a:noFill/>
          </a:ln>
        </p:spPr>
        <p:txBody>
          <a:bodyPr vert="horz" wrap="square" lIns="91440" tIns="45720" rIns="91440" bIns="45720" rtlCol="0" anchor="ctr"/>
          <a:lstStyle/>
          <a:p>
            <a:pPr algn="l"/>
            <a:r>
              <a:rPr kumimoji="1" lang="en-US" altLang="zh-CN" sz="1400">
                <a:ln w="12700">
                  <a:noFill/>
                </a:ln>
                <a:solidFill>
                  <a:srgbClr val="404040">
                    <a:alpha val="100000"/>
                  </a:srgbClr>
                </a:solidFill>
                <a:latin typeface="AlibabaPuHuiTi_2_55_Regular"/>
                <a:ea typeface="AlibabaPuHuiTi_2_55_Regular"/>
                <a:cs typeface="AlibabaPuHuiTi_2_55_Regular"/>
              </a:rPr>
              <a:t>CoT</a:t>
            </a:r>
            <a:r>
              <a:rPr kumimoji="1" lang="zh-CN" altLang="en-US" sz="1400">
                <a:ln w="12700">
                  <a:noFill/>
                </a:ln>
                <a:solidFill>
                  <a:srgbClr val="404040">
                    <a:alpha val="100000"/>
                  </a:srgbClr>
                </a:solidFill>
                <a:latin typeface="AlibabaPuHuiTi_2_55_Regular"/>
                <a:ea typeface="AlibabaPuHuiTi_2_55_Regular"/>
                <a:cs typeface="AlibabaPuHuiTi_2_55_Regular"/>
              </a:rPr>
              <a:t>思维链：通过模块化或</a:t>
            </a:r>
            <a:r>
              <a:rPr kumimoji="1" lang="zh-CN" altLang="en-US" sz="1400">
                <a:ln w="12700">
                  <a:noFill/>
                </a:ln>
                <a:solidFill>
                  <a:srgbClr val="404040">
                    <a:alpha val="100000"/>
                  </a:srgbClr>
                </a:solidFill>
                <a:latin typeface="AlibabaPuHuiTi_2_55_Regular"/>
                <a:ea typeface="AlibabaPuHuiTi_2_55_Regular"/>
                <a:cs typeface="AlibabaPuHuiTi_2_55_Regular"/>
              </a:rPr>
              <a:t>伪代码</a:t>
            </a:r>
            <a:endParaRPr kumimoji="1" lang="zh-CN" altLang="en-US" sz="1400">
              <a:ln w="12700">
                <a:noFill/>
              </a:ln>
              <a:solidFill>
                <a:srgbClr val="404040">
                  <a:alpha val="100000"/>
                </a:srgbClr>
              </a:solidFill>
              <a:latin typeface="AlibabaPuHuiTi_2_55_Regular"/>
              <a:ea typeface="AlibabaPuHuiTi_2_55_Regular"/>
              <a:cs typeface="AlibabaPuHuiTi_2_55_Regular"/>
            </a:endParaRPr>
          </a:p>
        </p:txBody>
      </p:sp>
      <p:sp>
        <p:nvSpPr>
          <p:cNvPr id="5" name="标题 1"/>
          <p:cNvSpPr txBox="1"/>
          <p:nvPr>
            <p:custDataLst>
              <p:tags r:id="rId4"/>
            </p:custDataLst>
          </p:nvPr>
        </p:nvSpPr>
        <p:spPr>
          <a:xfrm>
            <a:off x="5402263" y="1682354"/>
            <a:ext cx="681905" cy="1320403"/>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cap="sq">
            <a:noFill/>
          </a:ln>
        </p:spPr>
        <p:txBody>
          <a:bodyPr vert="horz" wrap="square" lIns="91440" tIns="45720" rIns="91440" bIns="45720" rtlCol="0" anchor="ctr"/>
          <a:lstStyle/>
          <a:p>
            <a:pPr algn="just"/>
            <a:endParaRPr kumimoji="1" lang="zh-CN" altLang="en-US"/>
          </a:p>
        </p:txBody>
      </p:sp>
      <p:pic>
        <p:nvPicPr>
          <p:cNvPr id="6" name="图片 5"/>
          <p:cNvPicPr>
            <a:picLocks noChangeAspect="1"/>
          </p:cNvPicPr>
          <p:nvPr>
            <p:custDataLst>
              <p:tags r:id="rId5"/>
            </p:custDataLst>
          </p:nvPr>
        </p:nvPicPr>
        <p:blipFill>
          <a:blip r:embed="rId6">
            <a:alphaModFix amt="100000"/>
          </a:blip>
          <a:srcRect l="50887"/>
          <a:stretch>
            <a:fillRect/>
          </a:stretch>
        </p:blipFill>
        <p:spPr>
          <a:xfrm>
            <a:off x="5402264" y="1472804"/>
            <a:ext cx="45719" cy="675084"/>
          </a:xfrm>
          <a:prstGeom prst="rect">
            <a:avLst/>
          </a:prstGeom>
          <a:noFill/>
          <a:ln cap="sq">
            <a:noFill/>
          </a:ln>
        </p:spPr>
      </p:pic>
      <p:sp>
        <p:nvSpPr>
          <p:cNvPr id="7" name="标题 1"/>
          <p:cNvSpPr txBox="1"/>
          <p:nvPr>
            <p:custDataLst>
              <p:tags r:id="rId7"/>
            </p:custDataLst>
          </p:nvPr>
        </p:nvSpPr>
        <p:spPr>
          <a:xfrm>
            <a:off x="4579938" y="2137173"/>
            <a:ext cx="681905" cy="1320403"/>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cap="sq">
            <a:noFill/>
          </a:ln>
        </p:spPr>
        <p:txBody>
          <a:bodyPr vert="horz" wrap="square" lIns="91440" tIns="45720" rIns="91440" bIns="45720" rtlCol="0" anchor="ctr"/>
          <a:lstStyle/>
          <a:p>
            <a:pPr algn="just"/>
            <a:endParaRPr kumimoji="1" lang="zh-CN" altLang="en-US"/>
          </a:p>
        </p:txBody>
      </p:sp>
      <p:pic>
        <p:nvPicPr>
          <p:cNvPr id="8" name="图片 7"/>
          <p:cNvPicPr>
            <a:picLocks noChangeAspect="1"/>
          </p:cNvPicPr>
          <p:nvPr>
            <p:custDataLst>
              <p:tags r:id="rId8"/>
            </p:custDataLst>
          </p:nvPr>
        </p:nvPicPr>
        <p:blipFill>
          <a:blip r:embed="rId9">
            <a:alphaModFix amt="100000"/>
          </a:blip>
          <a:srcRect l="50887"/>
          <a:stretch>
            <a:fillRect/>
          </a:stretch>
        </p:blipFill>
        <p:spPr>
          <a:xfrm>
            <a:off x="4579939" y="1927622"/>
            <a:ext cx="45719" cy="675084"/>
          </a:xfrm>
          <a:prstGeom prst="rect">
            <a:avLst/>
          </a:prstGeom>
          <a:noFill/>
          <a:ln cap="sq">
            <a:noFill/>
          </a:ln>
        </p:spPr>
      </p:pic>
      <p:sp>
        <p:nvSpPr>
          <p:cNvPr id="9" name="标题 1"/>
          <p:cNvSpPr txBox="1"/>
          <p:nvPr>
            <p:custDataLst>
              <p:tags r:id="rId10"/>
            </p:custDataLst>
          </p:nvPr>
        </p:nvSpPr>
        <p:spPr>
          <a:xfrm>
            <a:off x="3757613" y="2591991"/>
            <a:ext cx="681905" cy="1320403"/>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cap="sq">
            <a:noFill/>
          </a:ln>
        </p:spPr>
        <p:txBody>
          <a:bodyPr vert="horz" wrap="square" lIns="91440" tIns="45720" rIns="91440" bIns="45720" rtlCol="0" anchor="ctr"/>
          <a:lstStyle/>
          <a:p>
            <a:pPr algn="just"/>
            <a:endParaRPr kumimoji="1" lang="zh-CN" altLang="en-US"/>
          </a:p>
        </p:txBody>
      </p:sp>
      <p:pic>
        <p:nvPicPr>
          <p:cNvPr id="10" name="图片 9"/>
          <p:cNvPicPr>
            <a:picLocks noChangeAspect="1"/>
          </p:cNvPicPr>
          <p:nvPr>
            <p:custDataLst>
              <p:tags r:id="rId11"/>
            </p:custDataLst>
          </p:nvPr>
        </p:nvPicPr>
        <p:blipFill>
          <a:blip r:embed="rId9">
            <a:alphaModFix amt="100000"/>
          </a:blip>
          <a:srcRect l="50887"/>
          <a:stretch>
            <a:fillRect/>
          </a:stretch>
        </p:blipFill>
        <p:spPr>
          <a:xfrm>
            <a:off x="3757614" y="2382441"/>
            <a:ext cx="45719" cy="675084"/>
          </a:xfrm>
          <a:prstGeom prst="rect">
            <a:avLst/>
          </a:prstGeom>
          <a:noFill/>
          <a:ln cap="sq">
            <a:noFill/>
          </a:ln>
        </p:spPr>
      </p:pic>
      <p:sp>
        <p:nvSpPr>
          <p:cNvPr id="11" name="标题 1"/>
          <p:cNvSpPr txBox="1"/>
          <p:nvPr>
            <p:custDataLst>
              <p:tags r:id="rId12"/>
            </p:custDataLst>
          </p:nvPr>
        </p:nvSpPr>
        <p:spPr>
          <a:xfrm>
            <a:off x="2936876" y="3046810"/>
            <a:ext cx="680677" cy="1320403"/>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cap="sq">
            <a:noFill/>
          </a:ln>
        </p:spPr>
        <p:txBody>
          <a:bodyPr vert="horz" wrap="square" lIns="91440" tIns="45720" rIns="91440" bIns="45720" rtlCol="0" anchor="ctr"/>
          <a:lstStyle/>
          <a:p>
            <a:pPr algn="just"/>
            <a:endParaRPr kumimoji="1" lang="zh-CN" altLang="en-US"/>
          </a:p>
        </p:txBody>
      </p:sp>
      <p:pic>
        <p:nvPicPr>
          <p:cNvPr id="12" name="图片 11"/>
          <p:cNvPicPr>
            <a:picLocks noChangeAspect="1"/>
          </p:cNvPicPr>
          <p:nvPr>
            <p:custDataLst>
              <p:tags r:id="rId13"/>
            </p:custDataLst>
          </p:nvPr>
        </p:nvPicPr>
        <p:blipFill>
          <a:blip r:embed="rId6">
            <a:alphaModFix amt="100000"/>
          </a:blip>
          <a:srcRect l="50887"/>
          <a:stretch>
            <a:fillRect/>
          </a:stretch>
        </p:blipFill>
        <p:spPr>
          <a:xfrm>
            <a:off x="2936875" y="2837260"/>
            <a:ext cx="45719" cy="675084"/>
          </a:xfrm>
          <a:prstGeom prst="rect">
            <a:avLst/>
          </a:prstGeom>
          <a:noFill/>
          <a:ln cap="sq">
            <a:noFill/>
          </a:ln>
        </p:spPr>
      </p:pic>
      <p:sp>
        <p:nvSpPr>
          <p:cNvPr id="13" name="标题 1"/>
          <p:cNvSpPr txBox="1"/>
          <p:nvPr>
            <p:custDataLst>
              <p:tags r:id="rId14"/>
            </p:custDataLst>
          </p:nvPr>
        </p:nvSpPr>
        <p:spPr>
          <a:xfrm>
            <a:off x="6292850" y="1919883"/>
            <a:ext cx="2628000" cy="800100"/>
          </a:xfrm>
          <a:prstGeom prst="rect">
            <a:avLst/>
          </a:prstGeom>
          <a:noFill/>
          <a:ln>
            <a:noFill/>
          </a:ln>
        </p:spPr>
        <p:txBody>
          <a:bodyPr vert="horz" wrap="square" lIns="91440" tIns="45720" rIns="91440" bIns="45720" rtlCol="0" anchor="ctr"/>
          <a:lstStyle/>
          <a:p>
            <a:pPr algn="l"/>
            <a:r>
              <a:rPr kumimoji="1" lang="zh-CN" altLang="en-US" sz="1400">
                <a:ln w="12700">
                  <a:noFill/>
                </a:ln>
                <a:solidFill>
                  <a:srgbClr val="404040">
                    <a:alpha val="100000"/>
                  </a:srgbClr>
                </a:solidFill>
                <a:latin typeface="AlibabaPuHuiTi_2_55_Regular"/>
                <a:ea typeface="AlibabaPuHuiTi_2_55_Regular"/>
                <a:cs typeface="AlibabaPuHuiTi_2_55_Regular"/>
              </a:rPr>
              <a:t>基于自我反思：使用上下文示例和</a:t>
            </a:r>
            <a:r>
              <a:rPr kumimoji="1" lang="zh-CN" altLang="en-US" sz="1400">
                <a:ln w="12700">
                  <a:noFill/>
                </a:ln>
                <a:solidFill>
                  <a:srgbClr val="404040">
                    <a:alpha val="100000"/>
                  </a:srgbClr>
                </a:solidFill>
                <a:latin typeface="AlibabaPuHuiTi_2_55_Regular"/>
                <a:ea typeface="AlibabaPuHuiTi_2_55_Regular"/>
                <a:cs typeface="AlibabaPuHuiTi_2_55_Regular"/>
              </a:rPr>
              <a:t>计划</a:t>
            </a:r>
            <a:endParaRPr kumimoji="1" lang="zh-CN" altLang="en-US" sz="1400">
              <a:ln w="12700">
                <a:noFill/>
              </a:ln>
              <a:solidFill>
                <a:srgbClr val="404040">
                  <a:alpha val="100000"/>
                </a:srgbClr>
              </a:solidFill>
              <a:latin typeface="AlibabaPuHuiTi_2_55_Regular"/>
              <a:ea typeface="AlibabaPuHuiTi_2_55_Regular"/>
              <a:cs typeface="AlibabaPuHuiTi_2_55_Regular"/>
            </a:endParaRPr>
          </a:p>
        </p:txBody>
      </p:sp>
      <p:sp>
        <p:nvSpPr>
          <p:cNvPr id="14" name="标题 1"/>
          <p:cNvSpPr txBox="1"/>
          <p:nvPr>
            <p:custDataLst>
              <p:tags r:id="rId15"/>
            </p:custDataLst>
          </p:nvPr>
        </p:nvSpPr>
        <p:spPr>
          <a:xfrm>
            <a:off x="4518540" y="2501483"/>
            <a:ext cx="487680" cy="599440"/>
          </a:xfrm>
          <a:prstGeom prst="rect">
            <a:avLst/>
          </a:prstGeom>
          <a:noFill/>
          <a:ln>
            <a:noFill/>
          </a:ln>
        </p:spPr>
        <p:txBody>
          <a:bodyPr vert="horz" wrap="none" lIns="91440" tIns="45720" rIns="91440" bIns="45720" rtlCol="0" anchor="t">
            <a:spAutoFit/>
          </a:bodyPr>
          <a:lstStyle/>
          <a:p>
            <a:pPr algn="just"/>
            <a:r>
              <a:rPr kumimoji="1" lang="en-US" altLang="zh-CN" sz="3600">
                <a:ln w="12700">
                  <a:noFill/>
                </a:ln>
                <a:solidFill>
                  <a:schemeClr val="accent1"/>
                </a:solidFill>
                <a:latin typeface="OPPOSans R"/>
                <a:ea typeface="OPPOSans R"/>
                <a:cs typeface="OPPOSans R"/>
              </a:rPr>
              <a:t>C</a:t>
            </a:r>
            <a:endParaRPr kumimoji="1" lang="zh-CN" altLang="en-US"/>
          </a:p>
        </p:txBody>
      </p:sp>
      <p:sp>
        <p:nvSpPr>
          <p:cNvPr id="15" name="标题 1"/>
          <p:cNvSpPr txBox="1"/>
          <p:nvPr>
            <p:custDataLst>
              <p:tags r:id="rId16"/>
            </p:custDataLst>
          </p:nvPr>
        </p:nvSpPr>
        <p:spPr>
          <a:xfrm>
            <a:off x="5319724" y="2054672"/>
            <a:ext cx="525780" cy="599440"/>
          </a:xfrm>
          <a:prstGeom prst="rect">
            <a:avLst/>
          </a:prstGeom>
          <a:noFill/>
          <a:ln>
            <a:noFill/>
          </a:ln>
        </p:spPr>
        <p:txBody>
          <a:bodyPr vert="horz" wrap="none" lIns="91440" tIns="45720" rIns="91440" bIns="45720" rtlCol="0" anchor="t">
            <a:spAutoFit/>
          </a:bodyPr>
          <a:lstStyle/>
          <a:p>
            <a:pPr algn="just"/>
            <a:r>
              <a:rPr kumimoji="1" lang="en-US" altLang="zh-CN" sz="3600">
                <a:ln w="12700">
                  <a:noFill/>
                </a:ln>
                <a:solidFill>
                  <a:schemeClr val="accent2"/>
                </a:solidFill>
                <a:latin typeface="OPPOSans R"/>
                <a:ea typeface="OPPOSans R"/>
                <a:cs typeface="OPPOSans R"/>
              </a:rPr>
              <a:t>D</a:t>
            </a:r>
            <a:endParaRPr kumimoji="1" lang="zh-CN" altLang="en-US"/>
          </a:p>
        </p:txBody>
      </p:sp>
      <p:sp>
        <p:nvSpPr>
          <p:cNvPr id="16" name="标题 1"/>
          <p:cNvSpPr txBox="1"/>
          <p:nvPr>
            <p:custDataLst>
              <p:tags r:id="rId17"/>
            </p:custDataLst>
          </p:nvPr>
        </p:nvSpPr>
        <p:spPr>
          <a:xfrm>
            <a:off x="3681307" y="2933531"/>
            <a:ext cx="474980" cy="599440"/>
          </a:xfrm>
          <a:prstGeom prst="rect">
            <a:avLst/>
          </a:prstGeom>
          <a:noFill/>
          <a:ln>
            <a:noFill/>
          </a:ln>
        </p:spPr>
        <p:txBody>
          <a:bodyPr vert="horz" wrap="none" lIns="91440" tIns="45720" rIns="91440" bIns="45720" rtlCol="0" anchor="t">
            <a:spAutoFit/>
          </a:bodyPr>
          <a:lstStyle/>
          <a:p>
            <a:pPr algn="just"/>
            <a:r>
              <a:rPr kumimoji="1" lang="en-US" altLang="zh-CN" sz="3600">
                <a:ln w="12700">
                  <a:noFill/>
                </a:ln>
                <a:solidFill>
                  <a:schemeClr val="accent2"/>
                </a:solidFill>
                <a:latin typeface="OPPOSans R"/>
                <a:ea typeface="OPPOSans R"/>
                <a:cs typeface="OPPOSans R"/>
              </a:rPr>
              <a:t>B</a:t>
            </a:r>
            <a:endParaRPr kumimoji="1" lang="zh-CN" altLang="en-US"/>
          </a:p>
        </p:txBody>
      </p:sp>
      <p:sp>
        <p:nvSpPr>
          <p:cNvPr id="17" name="标题 1"/>
          <p:cNvSpPr txBox="1"/>
          <p:nvPr>
            <p:custDataLst>
              <p:tags r:id="rId18"/>
            </p:custDataLst>
          </p:nvPr>
        </p:nvSpPr>
        <p:spPr>
          <a:xfrm>
            <a:off x="2807008" y="3363838"/>
            <a:ext cx="500380" cy="599440"/>
          </a:xfrm>
          <a:prstGeom prst="rect">
            <a:avLst/>
          </a:prstGeom>
          <a:noFill/>
          <a:ln>
            <a:noFill/>
          </a:ln>
        </p:spPr>
        <p:txBody>
          <a:bodyPr vert="horz" wrap="none" lIns="91440" tIns="45720" rIns="91440" bIns="45720" rtlCol="0" anchor="t">
            <a:spAutoFit/>
          </a:bodyPr>
          <a:lstStyle/>
          <a:p>
            <a:pPr algn="just"/>
            <a:r>
              <a:rPr kumimoji="1" lang="en-US" altLang="zh-CN" sz="3600">
                <a:ln w="12700">
                  <a:noFill/>
                </a:ln>
                <a:solidFill>
                  <a:schemeClr val="accent1"/>
                </a:solidFill>
                <a:latin typeface="OPPOSans R"/>
                <a:ea typeface="OPPOSans R"/>
                <a:cs typeface="OPPOSans R"/>
              </a:rPr>
              <a:t>A</a:t>
            </a:r>
            <a:endParaRPr kumimoji="1" lang="zh-CN" altLang="en-US"/>
          </a:p>
        </p:txBody>
      </p:sp>
      <p:sp>
        <p:nvSpPr>
          <p:cNvPr id="18"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206801" y="370500"/>
            <a:ext cx="10655300" cy="368300"/>
          </a:xfrm>
          <a:prstGeom prst="rect">
            <a:avLst/>
          </a:prstGeom>
          <a:noFill/>
          <a:ln>
            <a:noFill/>
          </a:ln>
          <a:effectLst/>
        </p:spPr>
        <p:txBody>
          <a:bodyPr vert="horz" wrap="square" lIns="91440" tIns="45720" rIns="91440" bIns="45720" rtlCol="0" anchor="t">
            <a:spAutoFit/>
          </a:bodyPr>
          <a:lstStyle/>
          <a:p>
            <a:pPr algn="l"/>
            <a:r>
              <a:rPr kumimoji="1" lang="zh-CN" altLang="en-US"/>
              <a:t>现有解决</a:t>
            </a:r>
            <a:r>
              <a:rPr kumimoji="1" lang="zh-CN" altLang="en-US"/>
              <a:t>方案</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标题 1"/>
          <p:cNvSpPr txBox="1"/>
          <p:nvPr/>
        </p:nvSpPr>
        <p:spPr>
          <a:xfrm>
            <a:off x="5280647" y="3094256"/>
            <a:ext cx="1047829" cy="1047829"/>
          </a:xfrm>
          <a:prstGeom prst="ellipse">
            <a:avLst/>
          </a:prstGeom>
          <a:solidFill>
            <a:schemeClr val="bg1">
              <a:lumMod val="95000"/>
            </a:schemeClr>
          </a:solidFill>
          <a:ln w="25400" cap="sq">
            <a:noFill/>
            <a:miter/>
          </a:ln>
          <a:effectLst/>
        </p:spPr>
        <p:txBody>
          <a:bodyPr vert="horz" wrap="square" lIns="0" tIns="45720" rIns="0" bIns="45720" rtlCol="0" anchor="ctr"/>
          <a:lstStyle/>
          <a:p>
            <a:pPr algn="ctr"/>
            <a:endParaRPr kumimoji="1" lang="zh-CN" altLang="en-US"/>
          </a:p>
        </p:txBody>
      </p:sp>
      <p:sp>
        <p:nvSpPr>
          <p:cNvPr id="3" name="标题 1"/>
          <p:cNvSpPr txBox="1"/>
          <p:nvPr/>
        </p:nvSpPr>
        <p:spPr>
          <a:xfrm>
            <a:off x="5163820" y="1767628"/>
            <a:ext cx="377825" cy="1127125"/>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accent1"/>
            </a:solidFill>
            <a:miter/>
            <a:headEnd type="oval"/>
            <a:tailEnd type="oval"/>
          </a:ln>
        </p:spPr>
        <p:txBody>
          <a:bodyPr vert="horz" wrap="square" lIns="91440" tIns="45720" rIns="91440" bIns="45720" rtlCol="0" anchor="t"/>
          <a:lstStyle/>
          <a:p>
            <a:pPr algn="l"/>
            <a:endParaRPr kumimoji="1" lang="zh-CN" altLang="en-US"/>
          </a:p>
        </p:txBody>
      </p:sp>
      <p:sp>
        <p:nvSpPr>
          <p:cNvPr id="4" name="标题 1"/>
          <p:cNvSpPr txBox="1"/>
          <p:nvPr/>
        </p:nvSpPr>
        <p:spPr>
          <a:xfrm>
            <a:off x="5163820" y="3058265"/>
            <a:ext cx="377825" cy="1127125"/>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bg1">
                <a:lumMod val="95000"/>
              </a:schemeClr>
            </a:solidFill>
            <a:miter/>
            <a:headEnd type="oval"/>
            <a:tailEnd type="oval"/>
          </a:ln>
        </p:spPr>
        <p:txBody>
          <a:bodyPr vert="horz" wrap="square" lIns="91440" tIns="45720" rIns="91440" bIns="45720" rtlCol="0" anchor="t"/>
          <a:lstStyle/>
          <a:p>
            <a:pPr algn="l"/>
            <a:endParaRPr kumimoji="1" lang="zh-CN" altLang="en-US"/>
          </a:p>
        </p:txBody>
      </p:sp>
      <p:sp>
        <p:nvSpPr>
          <p:cNvPr id="5" name="标题 1"/>
          <p:cNvSpPr txBox="1"/>
          <p:nvPr/>
        </p:nvSpPr>
        <p:spPr>
          <a:xfrm>
            <a:off x="5163820" y="4348903"/>
            <a:ext cx="377825" cy="1127125"/>
          </a:xfrm>
          <a:custGeom>
            <a:avLst/>
            <a:gdLst>
              <a:gd name="T0" fmla="*/ 77 w 77"/>
              <a:gd name="T1" fmla="*/ 233 h 233"/>
              <a:gd name="T2" fmla="*/ 37 w 77"/>
              <a:gd name="T3" fmla="*/ 206 h 233"/>
              <a:gd name="T4" fmla="*/ 10 w 77"/>
              <a:gd name="T5" fmla="*/ 165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5"/>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bg1">
                <a:lumMod val="95000"/>
              </a:schemeClr>
            </a:solidFill>
            <a:miter/>
            <a:headEnd type="oval"/>
            <a:tailEnd type="oval"/>
          </a:ln>
        </p:spPr>
        <p:txBody>
          <a:bodyPr vert="horz" wrap="square" lIns="91440" tIns="45720" rIns="91440" bIns="45720" rtlCol="0" anchor="t"/>
          <a:lstStyle/>
          <a:p>
            <a:pPr algn="l"/>
            <a:endParaRPr kumimoji="1" lang="zh-CN" altLang="en-US"/>
          </a:p>
        </p:txBody>
      </p:sp>
      <p:sp>
        <p:nvSpPr>
          <p:cNvPr id="6" name="标题 1"/>
          <p:cNvSpPr txBox="1"/>
          <p:nvPr/>
        </p:nvSpPr>
        <p:spPr>
          <a:xfrm>
            <a:off x="5280647" y="1804685"/>
            <a:ext cx="1047829" cy="1047829"/>
          </a:xfrm>
          <a:prstGeom prst="ellipse">
            <a:avLst/>
          </a:prstGeom>
          <a:solidFill>
            <a:schemeClr val="accent1"/>
          </a:solidFill>
          <a:ln w="25400" cap="sq">
            <a:noFill/>
            <a:miter/>
          </a:ln>
          <a:effectLst>
            <a:outerShdw blurRad="508000" dist="254000" dir="5400000" algn="ctr" rotWithShape="0">
              <a:srgbClr val="000000">
                <a:alpha val="30000"/>
              </a:srgbClr>
            </a:outerShdw>
          </a:effectLst>
        </p:spPr>
        <p:txBody>
          <a:bodyPr vert="horz" wrap="square" lIns="0" tIns="45720" rIns="0" bIns="45720" rtlCol="0" anchor="ctr"/>
          <a:lstStyle/>
          <a:p>
            <a:pPr algn="ctr"/>
            <a:endParaRPr kumimoji="1" lang="zh-CN" altLang="en-US"/>
          </a:p>
        </p:txBody>
      </p:sp>
      <p:sp>
        <p:nvSpPr>
          <p:cNvPr id="7" name="标题 1"/>
          <p:cNvSpPr txBox="1"/>
          <p:nvPr/>
        </p:nvSpPr>
        <p:spPr>
          <a:xfrm>
            <a:off x="5280647" y="4383755"/>
            <a:ext cx="1047829" cy="1047829"/>
          </a:xfrm>
          <a:prstGeom prst="ellipse">
            <a:avLst/>
          </a:prstGeom>
          <a:solidFill>
            <a:schemeClr val="bg1">
              <a:lumMod val="95000"/>
            </a:schemeClr>
          </a:solidFill>
          <a:ln w="25400" cap="sq">
            <a:noFill/>
            <a:miter/>
          </a:ln>
          <a:effectLst/>
        </p:spPr>
        <p:txBody>
          <a:bodyPr vert="horz" wrap="square" lIns="0" tIns="45720" rIns="0" bIns="45720" rtlCol="0" anchor="ctr"/>
          <a:lstStyle/>
          <a:p>
            <a:pPr algn="ctr"/>
            <a:endParaRPr kumimoji="1" lang="zh-CN" altLang="en-US"/>
          </a:p>
        </p:txBody>
      </p:sp>
      <p:sp>
        <p:nvSpPr>
          <p:cNvPr id="8" name="标题 1"/>
          <p:cNvSpPr txBox="1"/>
          <p:nvPr/>
        </p:nvSpPr>
        <p:spPr>
          <a:xfrm>
            <a:off x="5590841" y="4698711"/>
            <a:ext cx="417856" cy="417917"/>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5604386" y="3478882"/>
            <a:ext cx="390767" cy="36148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5628685" y="2122716"/>
            <a:ext cx="342168" cy="39076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flipH="1">
            <a:off x="3272439" y="1892506"/>
            <a:ext cx="1077979" cy="3215822"/>
          </a:xfrm>
          <a:custGeom>
            <a:avLst/>
            <a:gdLst>
              <a:gd name="T0" fmla="*/ 77 w 77"/>
              <a:gd name="T1" fmla="*/ 233 h 233"/>
              <a:gd name="T2" fmla="*/ 37 w 77"/>
              <a:gd name="T3" fmla="*/ 206 h 233"/>
              <a:gd name="T4" fmla="*/ 10 w 77"/>
              <a:gd name="T5" fmla="*/ 166 h 233"/>
              <a:gd name="T6" fmla="*/ 0 w 77"/>
              <a:gd name="T7" fmla="*/ 116 h 233"/>
              <a:gd name="T8" fmla="*/ 10 w 77"/>
              <a:gd name="T9" fmla="*/ 67 h 233"/>
              <a:gd name="T10" fmla="*/ 37 w 77"/>
              <a:gd name="T11" fmla="*/ 27 h 233"/>
              <a:gd name="T12" fmla="*/ 77 w 77"/>
              <a:gd name="T13" fmla="*/ 0 h 233"/>
            </a:gdLst>
            <a:ahLst/>
            <a:cxnLst/>
            <a:rect l="0" t="0" r="r" b="b"/>
            <a:pathLst>
              <a:path w="77" h="233">
                <a:moveTo>
                  <a:pt x="77" y="233"/>
                </a:moveTo>
                <a:cubicBezTo>
                  <a:pt x="62" y="226"/>
                  <a:pt x="49" y="217"/>
                  <a:pt x="37" y="206"/>
                </a:cubicBezTo>
                <a:cubicBezTo>
                  <a:pt x="26" y="194"/>
                  <a:pt x="16" y="181"/>
                  <a:pt x="10" y="166"/>
                </a:cubicBezTo>
                <a:cubicBezTo>
                  <a:pt x="4" y="150"/>
                  <a:pt x="0" y="134"/>
                  <a:pt x="0" y="116"/>
                </a:cubicBezTo>
                <a:cubicBezTo>
                  <a:pt x="0" y="99"/>
                  <a:pt x="4" y="82"/>
                  <a:pt x="10" y="67"/>
                </a:cubicBezTo>
                <a:cubicBezTo>
                  <a:pt x="16" y="52"/>
                  <a:pt x="26" y="38"/>
                  <a:pt x="37" y="27"/>
                </a:cubicBezTo>
                <a:cubicBezTo>
                  <a:pt x="49" y="16"/>
                  <a:pt x="62" y="6"/>
                  <a:pt x="77" y="0"/>
                </a:cubicBezTo>
              </a:path>
            </a:pathLst>
          </a:custGeom>
          <a:noFill/>
          <a:ln w="20638" cap="flat">
            <a:solidFill>
              <a:schemeClr val="accent1"/>
            </a:solidFill>
            <a:miter/>
            <a:headEnd type="oval"/>
            <a:tailEnd type="oval"/>
          </a:ln>
        </p:spPr>
        <p:txBody>
          <a:bodyPr vert="horz" wrap="square" lIns="91440" tIns="45720" rIns="91440" bIns="45720" rtlCol="0" anchor="t"/>
          <a:lstStyle/>
          <a:p>
            <a:pPr algn="l"/>
            <a:endParaRPr kumimoji="1" lang="zh-CN" altLang="en-US"/>
          </a:p>
        </p:txBody>
      </p:sp>
      <p:sp>
        <p:nvSpPr>
          <p:cNvPr id="12" name="标题 1"/>
          <p:cNvSpPr txBox="1"/>
          <p:nvPr/>
        </p:nvSpPr>
        <p:spPr>
          <a:xfrm>
            <a:off x="1107249" y="1996357"/>
            <a:ext cx="2991458" cy="2991458"/>
          </a:xfrm>
          <a:prstGeom prst="ellipse">
            <a:avLst/>
          </a:prstGeom>
          <a:solidFill>
            <a:schemeClr val="bg1"/>
          </a:solidFill>
          <a:ln w="25400" cap="sq">
            <a:noFill/>
            <a:miter/>
          </a:ln>
          <a:effectLst>
            <a:outerShdw blurRad="508000" dist="254000" dir="5400000" algn="ctr" rotWithShape="0">
              <a:srgbClr val="000000">
                <a:alpha val="30000"/>
              </a:srgbClr>
            </a:outerShdw>
          </a:effectLst>
        </p:spPr>
        <p:txBody>
          <a:bodyPr vert="horz" wrap="square" lIns="0" tIns="45720" rIns="0" bIns="45720" rtlCol="0" anchor="ctr"/>
          <a:lstStyle/>
          <a:p>
            <a:pPr algn="ctr"/>
            <a:endParaRPr kumimoji="1" lang="zh-CN" altLang="en-US"/>
          </a:p>
        </p:txBody>
      </p:sp>
      <p:sp>
        <p:nvSpPr>
          <p:cNvPr id="13" name="标题 1"/>
          <p:cNvSpPr txBox="1"/>
          <p:nvPr/>
        </p:nvSpPr>
        <p:spPr>
          <a:xfrm>
            <a:off x="6530522" y="3058447"/>
            <a:ext cx="4772478" cy="965688"/>
          </a:xfrm>
          <a:prstGeom prst="rect">
            <a:avLst/>
          </a:prstGeom>
          <a:noFill/>
          <a:ln>
            <a:noFill/>
          </a:ln>
        </p:spPr>
        <p:txBody>
          <a:bodyPr vert="horz" wrap="square" lIns="0" tIns="0" rIns="0" bIns="0" rtlCol="0" anchor="t"/>
          <a:lstStyle/>
          <a:p>
            <a:pPr algn="l">
              <a:buClrTx/>
              <a:buSzTx/>
              <a:buFontTx/>
            </a:pPr>
            <a:r>
              <a:rPr kumimoji="1" lang="zh-CN" altLang="en-US" sz="1800"/>
              <a:t>只能以</a:t>
            </a:r>
            <a:r>
              <a:rPr kumimoji="1" lang="en-US" altLang="zh-CN" sz="1800"/>
              <a:t>zero-shot</a:t>
            </a:r>
            <a:r>
              <a:rPr kumimoji="1" lang="zh-CN" altLang="en-US" sz="1800"/>
              <a:t>的方式利用问题描述本身，收益</a:t>
            </a:r>
            <a:r>
              <a:rPr kumimoji="1" lang="zh-CN" altLang="en-US" sz="1800"/>
              <a:t>有限</a:t>
            </a:r>
            <a:endParaRPr kumimoji="1" lang="zh-CN" altLang="en-US" sz="1800"/>
          </a:p>
        </p:txBody>
      </p:sp>
      <p:sp>
        <p:nvSpPr>
          <p:cNvPr id="14" name="标题 1"/>
          <p:cNvSpPr txBox="1"/>
          <p:nvPr/>
        </p:nvSpPr>
        <p:spPr>
          <a:xfrm>
            <a:off x="6530522" y="1842460"/>
            <a:ext cx="4772478" cy="965688"/>
          </a:xfrm>
          <a:prstGeom prst="rect">
            <a:avLst/>
          </a:prstGeom>
          <a:noFill/>
          <a:ln>
            <a:noFill/>
          </a:ln>
        </p:spPr>
        <p:txBody>
          <a:bodyPr vert="horz" wrap="square" lIns="0" tIns="0" rIns="0" bIns="0" rtlCol="0" anchor="t"/>
          <a:lstStyle/>
          <a:p>
            <a:pPr algn="l"/>
            <a:r>
              <a:rPr kumimoji="1" lang="zh-CN" altLang="en-US"/>
              <a:t>在复杂任务（主要是竞赛级代码</a:t>
            </a:r>
            <a:r>
              <a:rPr kumimoji="1" lang="zh-CN" altLang="en-US"/>
              <a:t>生成）中现有方法的效果一般</a:t>
            </a:r>
            <a:r>
              <a:rPr kumimoji="1" lang="en-US" altLang="zh-CN"/>
              <a:t>,</a:t>
            </a:r>
            <a:r>
              <a:rPr kumimoji="1" lang="zh-CN" altLang="en-US"/>
              <a:t>且不具备错误修复</a:t>
            </a:r>
            <a:r>
              <a:rPr kumimoji="1" lang="zh-CN" altLang="en-US"/>
              <a:t>能力</a:t>
            </a:r>
            <a:endParaRPr kumimoji="1" lang="zh-CN" altLang="en-US"/>
          </a:p>
        </p:txBody>
      </p:sp>
      <p:sp>
        <p:nvSpPr>
          <p:cNvPr id="15" name="标题 1"/>
          <p:cNvSpPr txBox="1"/>
          <p:nvPr/>
        </p:nvSpPr>
        <p:spPr>
          <a:xfrm>
            <a:off x="6530522" y="4424413"/>
            <a:ext cx="4772478" cy="965688"/>
          </a:xfrm>
          <a:prstGeom prst="rect">
            <a:avLst/>
          </a:prstGeom>
          <a:noFill/>
          <a:ln>
            <a:noFill/>
          </a:ln>
        </p:spPr>
        <p:txBody>
          <a:bodyPr vert="horz" wrap="square" lIns="0" tIns="0" rIns="0" bIns="0" rtlCol="0" anchor="t"/>
          <a:lstStyle/>
          <a:p>
            <a:pPr algn="l">
              <a:buClrTx/>
              <a:buSzTx/>
              <a:buFontTx/>
            </a:pPr>
            <a:r>
              <a:rPr kumimoji="1" lang="zh-CN" altLang="en-US" sz="1800"/>
              <a:t>依赖额外的测试用例或外部工具。测试用例的生成同样困难（</a:t>
            </a:r>
            <a:r>
              <a:rPr kumimoji="1" lang="zh-CN" altLang="en-US" sz="1400"/>
              <a:t>例如</a:t>
            </a:r>
            <a:r>
              <a:rPr kumimoji="1" lang="en-US" altLang="zh-CN" sz="1400"/>
              <a:t>self-reflection</a:t>
            </a:r>
            <a:r>
              <a:rPr kumimoji="1" lang="zh-CN" altLang="en-US" sz="1400"/>
              <a:t>提高了</a:t>
            </a:r>
            <a:r>
              <a:rPr kumimoji="1" lang="en-US" altLang="zh-CN" sz="1400"/>
              <a:t>GPT4</a:t>
            </a:r>
            <a:r>
              <a:rPr kumimoji="1" lang="zh-CN" altLang="en-US" sz="1400"/>
              <a:t>在</a:t>
            </a:r>
            <a:r>
              <a:rPr kumimoji="1" lang="en-US" altLang="zh-CN" sz="1400"/>
              <a:t>HumanEval</a:t>
            </a:r>
            <a:r>
              <a:rPr kumimoji="1" lang="zh-CN" altLang="en-US" sz="1400"/>
              <a:t>上的性能却在</a:t>
            </a:r>
            <a:r>
              <a:rPr kumimoji="1" lang="en-US" altLang="zh-CN" sz="1400"/>
              <a:t>MBPP</a:t>
            </a:r>
            <a:r>
              <a:rPr kumimoji="1" lang="zh-CN" altLang="en-US" sz="1400"/>
              <a:t>上下降了</a:t>
            </a:r>
            <a:r>
              <a:rPr kumimoji="1" lang="en-US" altLang="zh-CN" sz="1400"/>
              <a:t>3</a:t>
            </a:r>
            <a:r>
              <a:rPr kumimoji="1" lang="zh-CN" altLang="en-US" sz="1400"/>
              <a:t>％</a:t>
            </a:r>
            <a:r>
              <a:rPr kumimoji="1" lang="zh-CN" altLang="en-US" sz="1800"/>
              <a:t>）</a:t>
            </a:r>
            <a:endParaRPr kumimoji="1" lang="zh-CN" altLang="en-US" sz="1800"/>
          </a:p>
        </p:txBody>
      </p:sp>
      <p:sp>
        <p:nvSpPr>
          <p:cNvPr id="16" name="标题 1"/>
          <p:cNvSpPr txBox="1"/>
          <p:nvPr/>
        </p:nvSpPr>
        <p:spPr>
          <a:xfrm>
            <a:off x="1904124" y="2813513"/>
            <a:ext cx="1394055" cy="13753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zh-CN" altLang="en-US" sz="2400">
                <a:ln w="12700">
                  <a:noFill/>
                </a:ln>
                <a:solidFill>
                  <a:schemeClr val="tx1">
                    <a:lumMod val="85000"/>
                    <a:lumOff val="15000"/>
                  </a:schemeClr>
                </a:solidFill>
                <a:latin typeface="OPPOSans R"/>
                <a:ea typeface="OPPOSans R"/>
                <a:cs typeface="OPPOSans R"/>
              </a:rPr>
              <a:t>潜在</a:t>
            </a:r>
            <a:r>
              <a:rPr kumimoji="1" lang="zh-CN" altLang="en-US" sz="2400">
                <a:ln w="12700">
                  <a:noFill/>
                </a:ln>
                <a:solidFill>
                  <a:schemeClr val="tx1">
                    <a:lumMod val="85000"/>
                    <a:lumOff val="15000"/>
                  </a:schemeClr>
                </a:solidFill>
                <a:latin typeface="OPPOSans R"/>
                <a:ea typeface="OPPOSans R"/>
                <a:cs typeface="OPPOSans R"/>
              </a:rPr>
              <a:t>问题</a:t>
            </a:r>
            <a:endParaRPr kumimoji="1" lang="zh-CN" altLang="en-US" sz="2400">
              <a:ln w="12700">
                <a:noFill/>
              </a:ln>
              <a:solidFill>
                <a:schemeClr val="tx1">
                  <a:lumMod val="85000"/>
                  <a:lumOff val="15000"/>
                </a:schemeClr>
              </a:solidFill>
              <a:latin typeface="OPPOSans R"/>
              <a:ea typeface="OPPOSans R"/>
              <a:cs typeface="OPPOSans 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13"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206801" y="370500"/>
            <a:ext cx="10655300" cy="368300"/>
          </a:xfrm>
          <a:prstGeom prst="rect">
            <a:avLst/>
          </a:prstGeom>
          <a:noFill/>
          <a:ln>
            <a:noFill/>
          </a:ln>
          <a:effectLst/>
        </p:spPr>
        <p:txBody>
          <a:bodyPr vert="horz" wrap="square" lIns="91440" tIns="45720" rIns="91440" bIns="45720" rtlCol="0" anchor="t">
            <a:spAutoFit/>
          </a:bodyPr>
          <a:lstStyle/>
          <a:p>
            <a:pPr algn="l"/>
            <a:r>
              <a:rPr kumimoji="1" lang="zh-CN" altLang="en-US"/>
              <a:t>代码生成提示任务</a:t>
            </a:r>
            <a:r>
              <a:rPr kumimoji="1" lang="zh-CN" altLang="en-US"/>
              <a:t>特点</a:t>
            </a:r>
            <a:endParaRPr kumimoji="1" lang="zh-CN" altLang="en-US"/>
          </a:p>
        </p:txBody>
      </p:sp>
      <p:pic>
        <p:nvPicPr>
          <p:cNvPr id="15" name="图片 14" descr="代码生成提示任务特点"/>
          <p:cNvPicPr>
            <a:picLocks noChangeAspect="1"/>
          </p:cNvPicPr>
          <p:nvPr/>
        </p:nvPicPr>
        <p:blipFill>
          <a:blip r:embed="rId1"/>
          <a:stretch>
            <a:fillRect/>
          </a:stretch>
        </p:blipFill>
        <p:spPr>
          <a:xfrm>
            <a:off x="408940" y="1196340"/>
            <a:ext cx="5588000" cy="2463800"/>
          </a:xfrm>
          <a:prstGeom prst="rect">
            <a:avLst/>
          </a:prstGeom>
        </p:spPr>
      </p:pic>
      <p:sp>
        <p:nvSpPr>
          <p:cNvPr id="16" name="文本框 15"/>
          <p:cNvSpPr txBox="1"/>
          <p:nvPr/>
        </p:nvSpPr>
        <p:spPr>
          <a:xfrm>
            <a:off x="5996940" y="1412240"/>
            <a:ext cx="5711825" cy="4540885"/>
          </a:xfrm>
          <a:prstGeom prst="rect">
            <a:avLst/>
          </a:prstGeom>
        </p:spPr>
        <p:txBody>
          <a:bodyPr>
            <a:no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微软雅黑" panose="020B0503020204020204" charset="-122"/>
              </a:rPr>
              <a:t>Reflexion:</a:t>
            </a:r>
            <a:r>
              <a:rPr lang="zh-CN" altLang="en-US" sz="1800">
                <a:latin typeface="Arial" panose="020B0604020202020204" pitchFamily="34" charset="0"/>
                <a:ea typeface="微软雅黑" panose="020B0503020204020204" charset="-122"/>
              </a:rPr>
              <a:t>将传统梯度更新中的参数信号转变为添加在大模型上下文中的语言总结</a:t>
            </a:r>
            <a:endParaRPr lang="zh-CN" altLang="en-US"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Self-planning</a:t>
            </a:r>
            <a:r>
              <a:rPr lang="zh-CN" altLang="en-US" sz="1800">
                <a:latin typeface="Arial" panose="020B0604020202020204" pitchFamily="34" charset="0"/>
                <a:ea typeface="微软雅黑" panose="020B0503020204020204" charset="-122"/>
              </a:rPr>
              <a:t>：引入规划</a:t>
            </a:r>
            <a:r>
              <a:rPr lang="zh-CN" altLang="en-US" sz="1800">
                <a:latin typeface="Arial" panose="020B0604020202020204" pitchFamily="34" charset="0"/>
                <a:ea typeface="微软雅黑" panose="020B0503020204020204" charset="-122"/>
              </a:rPr>
              <a:t>任务</a:t>
            </a:r>
            <a:endParaRPr lang="zh-CN" altLang="en-US"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Analogical</a:t>
            </a:r>
            <a:r>
              <a:rPr lang="zh-CN" altLang="en-US" sz="1800">
                <a:latin typeface="Arial" panose="020B0604020202020204" pitchFamily="34" charset="0"/>
                <a:ea typeface="微软雅黑" panose="020B0503020204020204" charset="-122"/>
              </a:rPr>
              <a:t>：首先设计instruction让大模型生成出与当前问题比较相关的exemplars，并补全exemplars，最后让模型从训练数据中回忆解决</a:t>
            </a:r>
            <a:r>
              <a:rPr lang="zh-CN" altLang="en-US" sz="1800">
                <a:latin typeface="Arial" panose="020B0604020202020204" pitchFamily="34" charset="0"/>
                <a:ea typeface="微软雅黑" panose="020B0503020204020204" charset="-122"/>
              </a:rPr>
              <a:t>方案来解决当前的问题。</a:t>
            </a:r>
            <a:endParaRPr lang="zh-CN" altLang="en-US" sz="1800">
              <a:latin typeface="Arial" panose="020B0604020202020204" pitchFamily="34" charset="0"/>
              <a:ea typeface="微软雅黑" panose="020B0503020204020204" charset="-122"/>
            </a:endParaRPr>
          </a:p>
          <a:p>
            <a:pPr algn="l"/>
            <a:r>
              <a:rPr lang="en-US" altLang="zh-CN" sz="1800">
                <a:latin typeface="Arial" panose="020B0604020202020204" pitchFamily="34" charset="0"/>
                <a:ea typeface="微软雅黑" panose="020B0503020204020204" charset="-122"/>
              </a:rPr>
              <a:t>AlphaCodium:对生成代码的输入输出测试进行迭代运行和修复</a:t>
            </a:r>
            <a:endParaRPr lang="en-US" altLang="zh-CN" sz="1800">
              <a:latin typeface="Arial" panose="020B0604020202020204" pitchFamily="34" charset="0"/>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4522187"/>
            <a:ext cx="4032448" cy="2198473"/>
            <a:chOff x="0" y="4522187"/>
            <a:chExt cx="4032448" cy="2198473"/>
          </a:xfrm>
        </p:grpSpPr>
        <p:pic>
          <p:nvPicPr>
            <p:cNvPr id="3" name="图片 2"/>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pic>
          <p:nvPicPr>
            <p:cNvPr id="4" name="图片 3"/>
            <p:cNvPicPr>
              <a:picLocks noChangeAspect="1"/>
            </p:cNvPicPr>
            <p:nvPr/>
          </p:nvPicPr>
          <p:blipFill>
            <a:blip r:embed="rId2">
              <a:alphaModFix amt="100000"/>
            </a:blip>
            <a:srcRect r="13647" b="26929"/>
            <a:stretch>
              <a:fillRect/>
            </a:stretch>
          </p:blipFill>
          <p:spPr>
            <a:xfrm>
              <a:off x="0" y="4522187"/>
              <a:ext cx="4032448" cy="2198473"/>
            </a:xfrm>
            <a:prstGeom prst="rect">
              <a:avLst/>
            </a:prstGeom>
            <a:noFill/>
            <a:ln cap="sq">
              <a:noFill/>
            </a:ln>
          </p:spPr>
        </p:pic>
      </p:grpSp>
      <p:grpSp>
        <p:nvGrpSpPr>
          <p:cNvPr id="5" name="组合 4"/>
          <p:cNvGrpSpPr/>
          <p:nvPr/>
        </p:nvGrpSpPr>
        <p:grpSpPr>
          <a:xfrm>
            <a:off x="7916827" y="4483162"/>
            <a:ext cx="4301440" cy="2276522"/>
            <a:chOff x="7916827" y="4483162"/>
            <a:chExt cx="4301440" cy="2276522"/>
          </a:xfrm>
        </p:grpSpPr>
        <p:pic>
          <p:nvPicPr>
            <p:cNvPr id="6" name="图片 5"/>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pic>
          <p:nvPicPr>
            <p:cNvPr id="7" name="图片 6"/>
            <p:cNvPicPr>
              <a:picLocks noChangeAspect="1"/>
            </p:cNvPicPr>
            <p:nvPr/>
          </p:nvPicPr>
          <p:blipFill>
            <a:blip r:embed="rId3">
              <a:alphaModFix amt="100000"/>
            </a:blip>
            <a:srcRect r="13647" b="26929"/>
            <a:stretch>
              <a:fillRect/>
            </a:stretch>
          </p:blipFill>
          <p:spPr>
            <a:xfrm>
              <a:off x="7916827" y="4483162"/>
              <a:ext cx="4301440" cy="2276522"/>
            </a:xfrm>
            <a:prstGeom prst="rect">
              <a:avLst/>
            </a:prstGeom>
            <a:noFill/>
            <a:ln cap="sq">
              <a:noFill/>
            </a:ln>
          </p:spPr>
        </p:pic>
      </p:grpSp>
      <p:sp>
        <p:nvSpPr>
          <p:cNvPr id="8" name="标题 1"/>
          <p:cNvSpPr txBox="1"/>
          <p:nvPr/>
        </p:nvSpPr>
        <p:spPr>
          <a:xfrm>
            <a:off x="5414801" y="1628800"/>
            <a:ext cx="1368152" cy="1368152"/>
          </a:xfrm>
          <a:prstGeom prst="ellipse">
            <a:avLst/>
          </a:prstGeom>
          <a:gradFill>
            <a:gsLst>
              <a:gs pos="0">
                <a:srgbClr val="0E1A40">
                  <a:alpha val="100000"/>
                </a:srgbClr>
              </a:gs>
              <a:gs pos="100000">
                <a:srgbClr val="2F5EB0">
                  <a:alpha val="100000"/>
                </a:srgbClr>
              </a:gs>
            </a:gsLst>
            <a:lin ang="13800000" scaled="0"/>
          </a:gradFill>
          <a:ln w="25400" cap="sq">
            <a:noFill/>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5669078" y="2010030"/>
            <a:ext cx="859598" cy="59025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cap="sq">
            <a:noFill/>
          </a:ln>
        </p:spPr>
        <p:txBody>
          <a:bodyPr vert="horz" wrap="square" lIns="91440" tIns="45720" rIns="91440" bIns="45720" rtlCol="0" anchor="ctr"/>
          <a:lstStyle/>
          <a:p>
            <a:pPr algn="ctr"/>
            <a:endParaRPr kumimoji="1" lang="zh-CN" altLang="en-US"/>
          </a:p>
        </p:txBody>
      </p:sp>
      <p:sp>
        <p:nvSpPr>
          <p:cNvPr id="10" name="标题 1"/>
          <p:cNvSpPr txBox="1"/>
          <p:nvPr/>
        </p:nvSpPr>
        <p:spPr>
          <a:xfrm>
            <a:off x="5093037" y="3111376"/>
            <a:ext cx="1993900" cy="535940"/>
          </a:xfrm>
          <a:prstGeom prst="rect">
            <a:avLst/>
          </a:prstGeom>
          <a:noFill/>
          <a:ln>
            <a:noFill/>
          </a:ln>
          <a:effectLst/>
        </p:spPr>
        <p:txBody>
          <a:bodyPr vert="horz" wrap="square" lIns="91440" tIns="45720" rIns="91440" bIns="45720" rtlCol="0" anchor="t">
            <a:spAutoFit/>
          </a:bodyPr>
          <a:lstStyle/>
          <a:p>
            <a:pPr algn="ctr"/>
            <a:r>
              <a:rPr kumimoji="1" lang="en-US" altLang="zh-CN" sz="3200">
                <a:ln w="12700">
                  <a:noFill/>
                </a:ln>
                <a:solidFill>
                  <a:srgbClr val="2F5EB0">
                    <a:alpha val="100000"/>
                  </a:srgbClr>
                </a:solidFill>
                <a:latin typeface="OPPOSans R"/>
                <a:ea typeface="OPPOSans R"/>
                <a:cs typeface="OPPOSans R"/>
              </a:rPr>
              <a:t>02</a:t>
            </a:r>
            <a:endParaRPr kumimoji="1" lang="zh-CN" altLang="en-US"/>
          </a:p>
        </p:txBody>
      </p:sp>
      <p:sp>
        <p:nvSpPr>
          <p:cNvPr id="11" name="标题 1"/>
          <p:cNvSpPr txBox="1"/>
          <p:nvPr/>
        </p:nvSpPr>
        <p:spPr>
          <a:xfrm>
            <a:off x="1876127" y="3642974"/>
            <a:ext cx="8445500" cy="583565"/>
          </a:xfrm>
          <a:prstGeom prst="rect">
            <a:avLst/>
          </a:prstGeom>
          <a:noFill/>
          <a:ln>
            <a:noFill/>
          </a:ln>
          <a:effectLst/>
        </p:spPr>
        <p:txBody>
          <a:bodyPr vert="horz" wrap="square" lIns="91440" tIns="45720" rIns="91440" bIns="45720" rtlCol="0" anchor="t">
            <a:spAutoFit/>
          </a:bodyPr>
          <a:lstStyle/>
          <a:p>
            <a:pPr algn="ctr"/>
            <a:r>
              <a:rPr kumimoji="1" lang="en-US" altLang="zh-CN" sz="3200">
                <a:ln w="12700">
                  <a:noFill/>
                </a:ln>
                <a:solidFill>
                  <a:srgbClr val="2F5EB0">
                    <a:alpha val="100000"/>
                  </a:srgbClr>
                </a:solidFill>
                <a:latin typeface="OPPOSans R"/>
                <a:ea typeface="OPPOSans R"/>
                <a:cs typeface="OPPOSans R"/>
              </a:rPr>
              <a:t>MapCoder</a:t>
            </a:r>
            <a:r>
              <a:rPr kumimoji="1" lang="zh-CN" altLang="en-US" sz="3200">
                <a:ln w="12700">
                  <a:noFill/>
                </a:ln>
                <a:solidFill>
                  <a:srgbClr val="2F5EB0">
                    <a:alpha val="100000"/>
                  </a:srgbClr>
                </a:solidFill>
                <a:latin typeface="OPPOSans R"/>
                <a:ea typeface="OPPOSans R"/>
                <a:cs typeface="OPPOSans R"/>
              </a:rPr>
              <a:t>架构</a:t>
            </a:r>
            <a:endParaRPr kumimoji="1" lang="zh-CN" altLang="en-US" sz="3200">
              <a:ln w="12700">
                <a:noFill/>
              </a:ln>
              <a:solidFill>
                <a:srgbClr val="2F5EB0">
                  <a:alpha val="100000"/>
                </a:srgbClr>
              </a:solidFill>
              <a:latin typeface="OPPOSans R"/>
              <a:ea typeface="OPPOSans R"/>
              <a:cs typeface="OPPOSans R"/>
            </a:endParaRPr>
          </a:p>
        </p:txBody>
      </p:sp>
      <p:cxnSp>
        <p:nvCxnSpPr>
          <p:cNvPr id="13" name="标题 1"/>
          <p:cNvCxnSpPr/>
          <p:nvPr/>
        </p:nvCxnSpPr>
        <p:spPr>
          <a:xfrm>
            <a:off x="5018757" y="4179392"/>
            <a:ext cx="2160240" cy="0"/>
          </a:xfrm>
          <a:prstGeom prst="line">
            <a:avLst/>
          </a:prstGeom>
          <a:noFill/>
          <a:ln w="9525" cap="sq">
            <a:solidFill>
              <a:srgbClr val="2F5EB0">
                <a:alpha val="100000"/>
              </a:srgbClr>
            </a:solidFill>
            <a:headEnd type="none" w="med" len="med"/>
            <a:tailEnd type="none" w="med" len="med"/>
          </a:ln>
        </p:spPr>
      </p:cxnSp>
      <p:sp>
        <p:nvSpPr>
          <p:cNvPr id="14" name="标题 1"/>
          <p:cNvSpPr txBox="1"/>
          <p:nvPr/>
        </p:nvSpPr>
        <p:spPr>
          <a:xfrm flipH="1">
            <a:off x="-3" y="6525344"/>
            <a:ext cx="12195177" cy="360511"/>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4" y="6596410"/>
            <a:ext cx="12195177" cy="288974"/>
          </a:xfrm>
          <a:prstGeom prst="rect">
            <a:avLst/>
          </a:prstGeom>
          <a:solidFill>
            <a:schemeClr val="tx1">
              <a:lumMod val="75000"/>
              <a:lumOff val="25000"/>
            </a:schemeClr>
          </a:solidFill>
          <a:ln w="25400" cap="sq">
            <a:noFill/>
          </a:ln>
        </p:spPr>
        <p:txBody>
          <a:bodyPr vert="horz" wrap="square" lIns="91440" tIns="45720" rIns="91440" bIns="45720" rtlCol="0" anchor="ctr"/>
          <a:lstStyle/>
          <a:p>
            <a:pPr algn="ctr"/>
            <a:endParaRPr kumimoji="1" lang="zh-CN" altLang="en-US"/>
          </a:p>
        </p:txBody>
      </p:sp>
      <p:sp>
        <p:nvSpPr>
          <p:cNvPr id="16" name="标题 1"/>
          <p:cNvSpPr txBox="1"/>
          <p:nvPr/>
        </p:nvSpPr>
        <p:spPr>
          <a:xfrm>
            <a:off x="9976569" y="6493142"/>
            <a:ext cx="1018294" cy="111815"/>
          </a:xfrm>
          <a:custGeom>
            <a:avLst/>
            <a:gdLst>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w="25400" cap="sq">
            <a:noFill/>
          </a:ln>
        </p:spPr>
        <p:txBody>
          <a:bodyPr vert="horz" wrap="square" lIns="91440" tIns="45720" rIns="91440" bIns="45720" rtlCol="0" anchor="ctr"/>
          <a:lstStyle/>
          <a:p>
            <a:pPr algn="ctr"/>
            <a:endParaRPr kumimoji="1" lang="zh-CN" altLang="en-US"/>
          </a:p>
        </p:txBody>
      </p:sp>
      <p:sp>
        <p:nvSpPr>
          <p:cNvPr id="17" name="标题 1"/>
          <p:cNvSpPr txBox="1"/>
          <p:nvPr/>
        </p:nvSpPr>
        <p:spPr>
          <a:xfrm>
            <a:off x="10067547" y="6493142"/>
            <a:ext cx="1070600" cy="392242"/>
          </a:xfrm>
          <a:prstGeom prst="rect">
            <a:avLst/>
          </a:prstGeom>
          <a:gradFill>
            <a:gsLst>
              <a:gs pos="0">
                <a:srgbClr val="0E1A40">
                  <a:alpha val="100000"/>
                </a:srgbClr>
              </a:gs>
              <a:gs pos="100000">
                <a:srgbClr val="2F5EB0">
                  <a:alpha val="100000"/>
                </a:srgbClr>
              </a:gs>
            </a:gsLst>
            <a:lin ang="13800000" scaled="0"/>
          </a:gradFill>
          <a:ln w="25400" cap="sq">
            <a:noFill/>
          </a:ln>
        </p:spPr>
        <p:txBody>
          <a:bodyPr vert="horz" wrap="square" lIns="91440" tIns="45720" rIns="91440" bIns="45720" rtlCol="0" anchor="ctr"/>
          <a:lstStyle/>
          <a:p>
            <a:pPr algn="ctr"/>
            <a:endParaRPr kumimoji="1" lang="zh-CN" altLang="en-US"/>
          </a:p>
        </p:txBody>
      </p:sp>
      <p:sp>
        <p:nvSpPr>
          <p:cNvPr id="18" name="标题 1"/>
          <p:cNvSpPr txBox="1"/>
          <p:nvPr/>
        </p:nvSpPr>
        <p:spPr>
          <a:xfrm>
            <a:off x="10202043" y="6493142"/>
            <a:ext cx="792820" cy="392242"/>
          </a:xfrm>
          <a:prstGeom prst="rect">
            <a:avLst/>
          </a:prstGeom>
          <a:noFill/>
          <a:ln cap="sq">
            <a:noFill/>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206801" y="370500"/>
            <a:ext cx="10655300" cy="460375"/>
          </a:xfrm>
          <a:prstGeom prst="rect">
            <a:avLst/>
          </a:prstGeom>
          <a:noFill/>
          <a:ln>
            <a:noFill/>
          </a:ln>
          <a:effectLst/>
        </p:spPr>
        <p:txBody>
          <a:bodyPr vert="horz" wrap="square" lIns="91440" tIns="45720" rIns="91440" bIns="45720" rtlCol="0" anchor="t">
            <a:spAutoFit/>
          </a:bodyPr>
          <a:lstStyle/>
          <a:p>
            <a:pPr algn="l"/>
            <a:r>
              <a:rPr kumimoji="1" lang="en-US" altLang="zh-CN" sz="2400">
                <a:ln w="12700">
                  <a:noFill/>
                </a:ln>
                <a:solidFill>
                  <a:schemeClr val="tx1">
                    <a:lumMod val="85000"/>
                    <a:lumOff val="15000"/>
                  </a:schemeClr>
                </a:solidFill>
                <a:latin typeface="OPPOSans R"/>
                <a:ea typeface="OPPOSans R"/>
                <a:cs typeface="OPPOSans R"/>
              </a:rPr>
              <a:t>MapCoder</a:t>
            </a:r>
            <a:endParaRPr kumimoji="1" lang="zh-CN" altLang="en-US"/>
          </a:p>
        </p:txBody>
      </p:sp>
      <p:pic>
        <p:nvPicPr>
          <p:cNvPr id="7" name="图片 6" descr="MapCoder架构"/>
          <p:cNvPicPr>
            <a:picLocks noChangeAspect="1"/>
          </p:cNvPicPr>
          <p:nvPr/>
        </p:nvPicPr>
        <p:blipFill>
          <a:blip r:embed="rId1"/>
          <a:stretch>
            <a:fillRect/>
          </a:stretch>
        </p:blipFill>
        <p:spPr>
          <a:xfrm>
            <a:off x="1039495" y="835025"/>
            <a:ext cx="10115550" cy="5187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5" name="标题 1"/>
          <p:cNvSpPr txBox="1"/>
          <p:nvPr/>
        </p:nvSpPr>
        <p:spPr>
          <a:xfrm>
            <a:off x="4684" y="274680"/>
            <a:ext cx="1078421" cy="611239"/>
          </a:xfrm>
          <a:custGeom>
            <a:avLst/>
            <a:gdLst>
              <a:gd name="connsiteX0" fmla="*/ 0 w 2222628"/>
              <a:gd name="connsiteY0" fmla="*/ 964353 h 964353"/>
              <a:gd name="connsiteX1" fmla="*/ 505504 w 2222628"/>
              <a:gd name="connsiteY1" fmla="*/ 0 h 964353"/>
              <a:gd name="connsiteX2" fmla="*/ 2222628 w 2222628"/>
              <a:gd name="connsiteY2" fmla="*/ 0 h 964353"/>
              <a:gd name="connsiteX3" fmla="*/ 1717124 w 2222628"/>
              <a:gd name="connsiteY3" fmla="*/ 964353 h 964353"/>
              <a:gd name="connsiteX4" fmla="*/ 0 w 2222628"/>
              <a:gd name="connsiteY4" fmla="*/ 964353 h 964353"/>
              <a:gd name="connsiteX0-1" fmla="*/ 0 w 2222628"/>
              <a:gd name="connsiteY0-2" fmla="*/ 964353 h 964353"/>
              <a:gd name="connsiteX1-3" fmla="*/ 19729 w 2222628"/>
              <a:gd name="connsiteY1-4" fmla="*/ 0 h 964353"/>
              <a:gd name="connsiteX2-5" fmla="*/ 2222628 w 2222628"/>
              <a:gd name="connsiteY2-6" fmla="*/ 0 h 964353"/>
              <a:gd name="connsiteX3-7" fmla="*/ 1717124 w 2222628"/>
              <a:gd name="connsiteY3-8" fmla="*/ 964353 h 964353"/>
              <a:gd name="connsiteX4-9" fmla="*/ 0 w 2222628"/>
              <a:gd name="connsiteY4-10" fmla="*/ 964353 h 964353"/>
              <a:gd name="connsiteX0-11" fmla="*/ 0 w 2222628"/>
              <a:gd name="connsiteY0-12" fmla="*/ 964353 h 964353"/>
              <a:gd name="connsiteX1-13" fmla="*/ 679 w 2222628"/>
              <a:gd name="connsiteY1-14" fmla="*/ 0 h 964353"/>
              <a:gd name="connsiteX2-15" fmla="*/ 2222628 w 2222628"/>
              <a:gd name="connsiteY2-16" fmla="*/ 0 h 964353"/>
              <a:gd name="connsiteX3-17" fmla="*/ 1717124 w 2222628"/>
              <a:gd name="connsiteY3-18" fmla="*/ 964353 h 964353"/>
              <a:gd name="connsiteX4-19" fmla="*/ 0 w 2222628"/>
              <a:gd name="connsiteY4-20" fmla="*/ 964353 h 964353"/>
            </a:gdLst>
            <a:ahLst/>
            <a:cxnLst/>
            <a:rect l="l" t="t" r="r" b="b"/>
            <a:pathLst>
              <a:path w="2222628" h="964353">
                <a:moveTo>
                  <a:pt x="0" y="964353"/>
                </a:moveTo>
                <a:cubicBezTo>
                  <a:pt x="226" y="642902"/>
                  <a:pt x="453" y="321451"/>
                  <a:pt x="679" y="0"/>
                </a:cubicBezTo>
                <a:lnTo>
                  <a:pt x="2222628" y="0"/>
                </a:lnTo>
                <a:lnTo>
                  <a:pt x="1717124" y="964353"/>
                </a:lnTo>
                <a:lnTo>
                  <a:pt x="0" y="964353"/>
                </a:lnTo>
                <a:close/>
              </a:path>
            </a:pathLst>
          </a:custGeom>
          <a:solidFill>
            <a:schemeClr val="accent1"/>
          </a:solidFill>
          <a:ln w="12700" cap="sq">
            <a:noFill/>
            <a:prstDash val="solid"/>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206801" y="370500"/>
            <a:ext cx="10655300" cy="368300"/>
          </a:xfrm>
          <a:prstGeom prst="rect">
            <a:avLst/>
          </a:prstGeom>
          <a:noFill/>
          <a:ln>
            <a:noFill/>
          </a:ln>
          <a:effectLst/>
        </p:spPr>
        <p:txBody>
          <a:bodyPr vert="horz" wrap="square" lIns="91440" tIns="45720" rIns="91440" bIns="45720" rtlCol="0" anchor="t">
            <a:spAutoFit/>
          </a:bodyPr>
          <a:lstStyle/>
          <a:p>
            <a:pPr algn="l"/>
            <a:r>
              <a:rPr kumimoji="1" lang="zh-CN" altLang="en-US"/>
              <a:t>检索</a:t>
            </a:r>
            <a:r>
              <a:rPr kumimoji="1" lang="zh-CN" altLang="en-US"/>
              <a:t>代理</a:t>
            </a:r>
            <a:endParaRPr kumimoji="1" lang="zh-CN" altLang="en-US"/>
          </a:p>
        </p:txBody>
      </p:sp>
      <p:pic>
        <p:nvPicPr>
          <p:cNvPr id="7" name="图片 6" descr="检索代理"/>
          <p:cNvPicPr>
            <a:picLocks noChangeAspect="1"/>
          </p:cNvPicPr>
          <p:nvPr/>
        </p:nvPicPr>
        <p:blipFill>
          <a:blip r:embed="rId1"/>
          <a:stretch>
            <a:fillRect/>
          </a:stretch>
        </p:blipFill>
        <p:spPr>
          <a:xfrm>
            <a:off x="1548765" y="1052195"/>
            <a:ext cx="9097010" cy="524510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0.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1.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2.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3.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4.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5.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6.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7.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8.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19.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2.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20.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21.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2.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3.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4.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5.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6.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7.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8.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29.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30.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1.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2.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3.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4.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5.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6.xml><?xml version="1.0" encoding="utf-8"?>
<p:tagLst xmlns:p="http://schemas.openxmlformats.org/presentationml/2006/main">
  <p:tag name="KSO_WM_DIAGRAM_VIRTUALLY_FRAME" val="{&quot;height&quot;:243.89055118110235,&quot;left&quot;:8.46488188976378,&quot;top&quot;:111.04692913385827,&quot;width&quot;:693.964251968504}"/>
</p:tagLst>
</file>

<file path=ppt/tags/tag37.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38.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39.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40.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1.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2.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3.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4.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5.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6.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7.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8.xml><?xml version="1.0" encoding="utf-8"?>
<p:tagLst xmlns:p="http://schemas.openxmlformats.org/presentationml/2006/main">
  <p:tag name="KSO_WM_DIAGRAM_VIRTUALLY_FRAME" val="{&quot;height&quot;:321.92960629921254,&quot;left&quot;:52.59393700787401,&quot;top&quot;:125.03519685039373,&quot;width&quot;:854.406062992126}"/>
</p:tagLst>
</file>

<file path=ppt/tags/tag49.xml><?xml version="1.0" encoding="utf-8"?>
<p:tagLst xmlns:p="http://schemas.openxmlformats.org/presentationml/2006/main">
  <p:tag name="commondata" val="eyJoZGlkIjoiMjkxZjViZDA3Nzk0YjQzYzhjYWNlYmQ5ODQ5N2Y5OTIifQ=="/>
</p:tagLst>
</file>

<file path=ppt/tags/tag5.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6.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7.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8.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ags/tag9.xml><?xml version="1.0" encoding="utf-8"?>
<p:tagLst xmlns:p="http://schemas.openxmlformats.org/presentationml/2006/main">
  <p:tag name="KSO_WM_DIAGRAM_VIRTUALLY_FRAME" val="{&quot;height&quot;:290.79133858267716,&quot;left&quot;:43.860787401574804,&quot;top&quot;:192.20866141732284,&quot;width&quot;:872.2784251968503}"/>
</p:tagLst>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Office">
      <a:dk1>
        <a:srgbClr val="000000"/>
      </a:dk1>
      <a:lt1>
        <a:srgbClr val="FFFFFF"/>
      </a:lt1>
      <a:dk2>
        <a:srgbClr val="4A66AC"/>
      </a:dk2>
      <a:lt2>
        <a:srgbClr val="E0EBF6"/>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1518</Words>
  <Application>WPS 演示</Application>
  <PresentationFormat/>
  <Paragraphs>135</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11</vt:i4>
      </vt:variant>
      <vt:variant>
        <vt:lpstr>幻灯片标题</vt:lpstr>
      </vt:variant>
      <vt:variant>
        <vt:i4>24</vt:i4>
      </vt:variant>
    </vt:vector>
  </HeadingPairs>
  <TitlesOfParts>
    <vt:vector size="46" baseType="lpstr">
      <vt:lpstr>Arial</vt:lpstr>
      <vt:lpstr>宋体</vt:lpstr>
      <vt:lpstr>Wingdings</vt:lpstr>
      <vt:lpstr>OPPOSans R</vt:lpstr>
      <vt:lpstr>Segoe Print</vt:lpstr>
      <vt:lpstr>OPPOSans H</vt:lpstr>
      <vt:lpstr>AlibabaPuHuiTi_2_55_Regular</vt:lpstr>
      <vt:lpstr>微软雅黑</vt:lpstr>
      <vt:lpstr>等线</vt:lpstr>
      <vt:lpstr>Arial Unicode MS</vt:lpstr>
      <vt:lpstr>Calibri</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紫陌</cp:lastModifiedBy>
  <cp:revision>5</cp:revision>
  <dcterms:created xsi:type="dcterms:W3CDTF">2024-05-24T10:16:00Z</dcterms:created>
  <dcterms:modified xsi:type="dcterms:W3CDTF">2024-05-26T12:55:58Z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8BCF5CE48E3640F98835BEE85357D593_13</vt:lpwstr>
  </property>
  <property fmtid="{D5CDD505-2E9C-101B-9397-08002B2CF9AE}" pid="3" name="KSOProductBuildVer">
    <vt:lpwstr>2052-12.1.0.16929</vt:lpwstr>
  </property>
</Properties>
</file>